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89c7d9c564e4ab0" /><Relationship Type="http://schemas.openxmlformats.org/officeDocument/2006/relationships/extended-properties" Target="/docProps/app.xml" Id="R7e924c01f4c048d3" /><Relationship Type="http://schemas.openxmlformats.org/officeDocument/2006/relationships/officeDocument" Target="/ppt/presentation.xml" Id="R7b5fcfe3483d400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ea64ff876514274"/>
  </p:sldMasterIdLst>
  <p:notesMasterIdLst>
    <p:notesMasterId xmlns:r="http://schemas.openxmlformats.org/officeDocument/2006/relationships" r:id="R29e3f7e40e0c477c"/>
  </p:notesMasterIdLst>
  <p:sldIdLst>
    <p:sldId xmlns:r="http://schemas.openxmlformats.org/officeDocument/2006/relationships" id="256" r:id="R5008db51f6e14f5e"/>
    <p:sldId xmlns:r="http://schemas.openxmlformats.org/officeDocument/2006/relationships" id="257" r:id="R552f32044a234edc"/>
    <p:sldId xmlns:r="http://schemas.openxmlformats.org/officeDocument/2006/relationships" id="258" r:id="R85f6df18f1984e9d"/>
    <p:sldId xmlns:r="http://schemas.openxmlformats.org/officeDocument/2006/relationships" id="259" r:id="Rde21000cec754990"/>
    <p:sldId xmlns:r="http://schemas.openxmlformats.org/officeDocument/2006/relationships" id="260" r:id="R06ca7f45ce104c40"/>
    <p:sldId xmlns:r="http://schemas.openxmlformats.org/officeDocument/2006/relationships" id="261" r:id="R2fe2fe05bb114022"/>
    <p:sldId xmlns:r="http://schemas.openxmlformats.org/officeDocument/2006/relationships" id="262" r:id="R604ff6052cdb46ed"/>
    <p:sldId xmlns:r="http://schemas.openxmlformats.org/officeDocument/2006/relationships" id="263" r:id="R563a2152186344d1"/>
    <p:sldId xmlns:r="http://schemas.openxmlformats.org/officeDocument/2006/relationships" id="264" r:id="Ra6666485efe64e28"/>
    <p:sldId xmlns:r="http://schemas.openxmlformats.org/officeDocument/2006/relationships" id="265" r:id="R358cacd01efc4198"/>
    <p:sldId xmlns:r="http://schemas.openxmlformats.org/officeDocument/2006/relationships" id="266" r:id="Rf6367ce831564efb"/>
    <p:sldId xmlns:r="http://schemas.openxmlformats.org/officeDocument/2006/relationships" id="267" r:id="Rbcf2bad181174c5e"/>
    <p:sldId xmlns:r="http://schemas.openxmlformats.org/officeDocument/2006/relationships" id="268" r:id="Rc31b2e5ea3e34771"/>
    <p:sldId xmlns:r="http://schemas.openxmlformats.org/officeDocument/2006/relationships" id="269" r:id="R4216e32b609448da"/>
    <p:sldId xmlns:r="http://schemas.openxmlformats.org/officeDocument/2006/relationships" id="270" r:id="Rca2527ec643149e7"/>
    <p:sldId xmlns:r="http://schemas.openxmlformats.org/officeDocument/2006/relationships" id="271" r:id="R7319c0a4615f4efe"/>
    <p:sldId xmlns:r="http://schemas.openxmlformats.org/officeDocument/2006/relationships" id="272" r:id="R96039473f2384af4"/>
    <p:sldId xmlns:r="http://schemas.openxmlformats.org/officeDocument/2006/relationships" id="273" r:id="Ra3fac5ce1d8c4981"/>
    <p:sldId xmlns:r="http://schemas.openxmlformats.org/officeDocument/2006/relationships" id="274" r:id="R72165bdd3a554e0d"/>
    <p:sldId xmlns:r="http://schemas.openxmlformats.org/officeDocument/2006/relationships" id="275" r:id="R5156912058b14165"/>
    <p:sldId xmlns:r="http://schemas.openxmlformats.org/officeDocument/2006/relationships" id="276" r:id="R7e8a2e0656114274"/>
    <p:sldId xmlns:r="http://schemas.openxmlformats.org/officeDocument/2006/relationships" id="277" r:id="R7ef8068a21494a2f"/>
    <p:sldId xmlns:r="http://schemas.openxmlformats.org/officeDocument/2006/relationships" id="278" r:id="Rc97e733b81a94d8f"/>
    <p:sldId xmlns:r="http://schemas.openxmlformats.org/officeDocument/2006/relationships" id="279" r:id="R4a10ed59665845bd"/>
    <p:sldId xmlns:r="http://schemas.openxmlformats.org/officeDocument/2006/relationships" id="280" r:id="R142ec29813e0474c"/>
    <p:sldId xmlns:r="http://schemas.openxmlformats.org/officeDocument/2006/relationships" id="281" r:id="R65ca7dd8ff7d4174"/>
    <p:sldId xmlns:r="http://schemas.openxmlformats.org/officeDocument/2006/relationships" id="282" r:id="R4a2e857e82b548e9"/>
    <p:sldId xmlns:r="http://schemas.openxmlformats.org/officeDocument/2006/relationships" id="283" r:id="R5c1b950e7e9242fd"/>
    <p:sldId xmlns:r="http://schemas.openxmlformats.org/officeDocument/2006/relationships" id="284" r:id="Rf4e5e647cde74993"/>
    <p:sldId xmlns:r="http://schemas.openxmlformats.org/officeDocument/2006/relationships" id="285" r:id="R6690653ce48a4b1d"/>
    <p:sldId xmlns:r="http://schemas.openxmlformats.org/officeDocument/2006/relationships" id="286" r:id="R8ac478bc4846414a"/>
    <p:sldId xmlns:r="http://schemas.openxmlformats.org/officeDocument/2006/relationships" id="287" r:id="R5140692e024d4305"/>
    <p:sldId xmlns:r="http://schemas.openxmlformats.org/officeDocument/2006/relationships" id="288" r:id="Ra6677a7e474e4456"/>
    <p:sldId xmlns:r="http://schemas.openxmlformats.org/officeDocument/2006/relationships" id="289" r:id="R9ecb5876683d42c5"/>
    <p:sldId xmlns:r="http://schemas.openxmlformats.org/officeDocument/2006/relationships" id="290" r:id="Rb64f31e8d09a46c4"/>
    <p:sldId xmlns:r="http://schemas.openxmlformats.org/officeDocument/2006/relationships" id="291" r:id="R2c122deb1bc44567"/>
    <p:sldId xmlns:r="http://schemas.openxmlformats.org/officeDocument/2006/relationships" id="292" r:id="Rd96461ccdcae460d"/>
    <p:sldId xmlns:r="http://schemas.openxmlformats.org/officeDocument/2006/relationships" id="293" r:id="R6387f536e9684b48"/>
    <p:sldId xmlns:r="http://schemas.openxmlformats.org/officeDocument/2006/relationships" id="294" r:id="R9c4c3cd32474413c"/>
    <p:sldId xmlns:r="http://schemas.openxmlformats.org/officeDocument/2006/relationships" id="295" r:id="Rbcf6be7901764ea7"/>
    <p:sldId xmlns:r="http://schemas.openxmlformats.org/officeDocument/2006/relationships" id="296" r:id="R011d0f3f9f31437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b9f416f3d2743f1" /><Relationship Type="http://schemas.openxmlformats.org/officeDocument/2006/relationships/slideMaster" Target="/ppt/slideMasters/slideMaster1.xml" Id="R8ea64ff876514274" /><Relationship Type="http://schemas.openxmlformats.org/officeDocument/2006/relationships/notesMaster" Target="/ppt/notesMasters/notesMaster1.xml" Id="R29e3f7e40e0c477c" /><Relationship Type="http://schemas.openxmlformats.org/officeDocument/2006/relationships/presProps" Target="/ppt/presProps.xml" Id="Rdcf3955c8aa14dd3" /><Relationship Type="http://schemas.openxmlformats.org/officeDocument/2006/relationships/tableStyles" Target="/ppt/tableStyles.xml" Id="R2de97fb606e9402c" /><Relationship Type="http://schemas.openxmlformats.org/officeDocument/2006/relationships/slide" Target="/ppt/slides/slide1.xml" Id="R5008db51f6e14f5e" /><Relationship Type="http://schemas.openxmlformats.org/officeDocument/2006/relationships/slide" Target="/ppt/slides/slide2.xml" Id="R552f32044a234edc" /><Relationship Type="http://schemas.openxmlformats.org/officeDocument/2006/relationships/slide" Target="/ppt/slides/slide3.xml" Id="R85f6df18f1984e9d" /><Relationship Type="http://schemas.openxmlformats.org/officeDocument/2006/relationships/slide" Target="/ppt/slides/slide4.xml" Id="Rde21000cec754990" /><Relationship Type="http://schemas.openxmlformats.org/officeDocument/2006/relationships/slide" Target="/ppt/slides/slide5.xml" Id="R06ca7f45ce104c40" /><Relationship Type="http://schemas.openxmlformats.org/officeDocument/2006/relationships/slide" Target="/ppt/slides/slide6.xml" Id="R2fe2fe05bb114022" /><Relationship Type="http://schemas.openxmlformats.org/officeDocument/2006/relationships/slide" Target="/ppt/slides/slide7.xml" Id="R604ff6052cdb46ed" /><Relationship Type="http://schemas.openxmlformats.org/officeDocument/2006/relationships/slide" Target="/ppt/slides/slide8.xml" Id="R563a2152186344d1" /><Relationship Type="http://schemas.openxmlformats.org/officeDocument/2006/relationships/slide" Target="/ppt/slides/slide9.xml" Id="Ra6666485efe64e28" /><Relationship Type="http://schemas.openxmlformats.org/officeDocument/2006/relationships/slide" Target="/ppt/slides/slide10.xml" Id="R358cacd01efc4198" /><Relationship Type="http://schemas.openxmlformats.org/officeDocument/2006/relationships/slide" Target="/ppt/slides/slide11.xml" Id="Rf6367ce831564efb" /><Relationship Type="http://schemas.openxmlformats.org/officeDocument/2006/relationships/slide" Target="/ppt/slides/slide12.xml" Id="Rbcf2bad181174c5e" /><Relationship Type="http://schemas.openxmlformats.org/officeDocument/2006/relationships/slide" Target="/ppt/slides/slide13.xml" Id="Rc31b2e5ea3e34771" /><Relationship Type="http://schemas.openxmlformats.org/officeDocument/2006/relationships/slide" Target="/ppt/slides/slide14.xml" Id="R4216e32b609448da" /><Relationship Type="http://schemas.openxmlformats.org/officeDocument/2006/relationships/slide" Target="/ppt/slides/slide15.xml" Id="Rca2527ec643149e7" /><Relationship Type="http://schemas.openxmlformats.org/officeDocument/2006/relationships/slide" Target="/ppt/slides/slide16.xml" Id="R7319c0a4615f4efe" /><Relationship Type="http://schemas.openxmlformats.org/officeDocument/2006/relationships/slide" Target="/ppt/slides/slide17.xml" Id="R96039473f2384af4" /><Relationship Type="http://schemas.openxmlformats.org/officeDocument/2006/relationships/slide" Target="/ppt/slides/slide18.xml" Id="Ra3fac5ce1d8c4981" /><Relationship Type="http://schemas.openxmlformats.org/officeDocument/2006/relationships/slide" Target="/ppt/slides/slide19.xml" Id="R72165bdd3a554e0d" /><Relationship Type="http://schemas.openxmlformats.org/officeDocument/2006/relationships/slide" Target="/ppt/slides/slide20.xml" Id="R5156912058b14165" /><Relationship Type="http://schemas.openxmlformats.org/officeDocument/2006/relationships/slide" Target="/ppt/slides/slide21.xml" Id="R7e8a2e0656114274" /><Relationship Type="http://schemas.openxmlformats.org/officeDocument/2006/relationships/slide" Target="/ppt/slides/slide22.xml" Id="R7ef8068a21494a2f" /><Relationship Type="http://schemas.openxmlformats.org/officeDocument/2006/relationships/slide" Target="/ppt/slides/slide23.xml" Id="Rc97e733b81a94d8f" /><Relationship Type="http://schemas.openxmlformats.org/officeDocument/2006/relationships/slide" Target="/ppt/slides/slide24.xml" Id="R4a10ed59665845bd" /><Relationship Type="http://schemas.openxmlformats.org/officeDocument/2006/relationships/slide" Target="/ppt/slides/slide25.xml" Id="R142ec29813e0474c" /><Relationship Type="http://schemas.openxmlformats.org/officeDocument/2006/relationships/slide" Target="/ppt/slides/slide26.xml" Id="R65ca7dd8ff7d4174" /><Relationship Type="http://schemas.openxmlformats.org/officeDocument/2006/relationships/slide" Target="/ppt/slides/slide27.xml" Id="R4a2e857e82b548e9" /><Relationship Type="http://schemas.openxmlformats.org/officeDocument/2006/relationships/slide" Target="/ppt/slides/slide28.xml" Id="R5c1b950e7e9242fd" /><Relationship Type="http://schemas.openxmlformats.org/officeDocument/2006/relationships/slide" Target="/ppt/slides/slide29.xml" Id="Rf4e5e647cde74993" /><Relationship Type="http://schemas.openxmlformats.org/officeDocument/2006/relationships/slide" Target="/ppt/slides/slide30.xml" Id="R6690653ce48a4b1d" /><Relationship Type="http://schemas.openxmlformats.org/officeDocument/2006/relationships/slide" Target="/ppt/slides/slide31.xml" Id="R8ac478bc4846414a" /><Relationship Type="http://schemas.openxmlformats.org/officeDocument/2006/relationships/slide" Target="/ppt/slides/slide32.xml" Id="R5140692e024d4305" /><Relationship Type="http://schemas.openxmlformats.org/officeDocument/2006/relationships/slide" Target="/ppt/slides/slide33.xml" Id="Ra6677a7e474e4456" /><Relationship Type="http://schemas.openxmlformats.org/officeDocument/2006/relationships/slide" Target="/ppt/slides/slide34.xml" Id="R9ecb5876683d42c5" /><Relationship Type="http://schemas.openxmlformats.org/officeDocument/2006/relationships/slide" Target="/ppt/slides/slide35.xml" Id="Rb64f31e8d09a46c4" /><Relationship Type="http://schemas.openxmlformats.org/officeDocument/2006/relationships/slide" Target="/ppt/slides/slide36.xml" Id="R2c122deb1bc44567" /><Relationship Type="http://schemas.openxmlformats.org/officeDocument/2006/relationships/slide" Target="/ppt/slides/slide37.xml" Id="Rd96461ccdcae460d" /><Relationship Type="http://schemas.openxmlformats.org/officeDocument/2006/relationships/slide" Target="/ppt/slides/slide38.xml" Id="R6387f536e9684b48" /><Relationship Type="http://schemas.openxmlformats.org/officeDocument/2006/relationships/slide" Target="/ppt/slides/slide39.xml" Id="R9c4c3cd32474413c" /><Relationship Type="http://schemas.openxmlformats.org/officeDocument/2006/relationships/slide" Target="/ppt/slides/slide40.xml" Id="Rbcf6be7901764ea7" /><Relationship Type="http://schemas.openxmlformats.org/officeDocument/2006/relationships/slide" Target="/ppt/slides/slide41.xml" Id="R011d0f3f9f31437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da9bfbd4e584d3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d7295e1a1174305" /><Relationship Type="http://schemas.openxmlformats.org/officeDocument/2006/relationships/notesMaster" Target="/ppt/notesMasters/notesMaster1.xml" Id="Re87c5ca0871c4d9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2ba1999fb7649d3" /><Relationship Type="http://schemas.openxmlformats.org/officeDocument/2006/relationships/notesMaster" Target="/ppt/notesMasters/notesMaster1.xml" Id="Rc0aa7df4da4540e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4874b5ed1cd4473" /><Relationship Type="http://schemas.openxmlformats.org/officeDocument/2006/relationships/notesMaster" Target="/ppt/notesMasters/notesMaster1.xml" Id="R10e50174edb744e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fe8b8ab125e4999" /><Relationship Type="http://schemas.openxmlformats.org/officeDocument/2006/relationships/notesMaster" Target="/ppt/notesMasters/notesMaster1.xml" Id="R6d2243d362d54c3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ae264db412b4400" /><Relationship Type="http://schemas.openxmlformats.org/officeDocument/2006/relationships/notesMaster" Target="/ppt/notesMasters/notesMaster1.xml" Id="Rb9866bf8400d4d0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5d185402602497c" /><Relationship Type="http://schemas.openxmlformats.org/officeDocument/2006/relationships/notesMaster" Target="/ppt/notesMasters/notesMaster1.xml" Id="R12c5b6f0dbbf4de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223edb0c1574ffb" /><Relationship Type="http://schemas.openxmlformats.org/officeDocument/2006/relationships/notesMaster" Target="/ppt/notesMasters/notesMaster1.xml" Id="R4974ab4c915a4c6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714e773960c4806" /><Relationship Type="http://schemas.openxmlformats.org/officeDocument/2006/relationships/notesMaster" Target="/ppt/notesMasters/notesMaster1.xml" Id="Racb75f898c31489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ae69b1407634251" /><Relationship Type="http://schemas.openxmlformats.org/officeDocument/2006/relationships/notesMaster" Target="/ppt/notesMasters/notesMaster1.xml" Id="R2fd4504f4710448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aa9e605dcf94371" /><Relationship Type="http://schemas.openxmlformats.org/officeDocument/2006/relationships/notesMaster" Target="/ppt/notesMasters/notesMaster1.xml" Id="Rcd2b65c270474be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3322b7d9a864fce" /><Relationship Type="http://schemas.openxmlformats.org/officeDocument/2006/relationships/notesMaster" Target="/ppt/notesMasters/notesMaster1.xml" Id="R565829ac66d54a3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30c6e9e4865427c" /><Relationship Type="http://schemas.openxmlformats.org/officeDocument/2006/relationships/notesMaster" Target="/ppt/notesMasters/notesMaster1.xml" Id="Rd160677f97d14ab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367189be99347af" /><Relationship Type="http://schemas.openxmlformats.org/officeDocument/2006/relationships/notesMaster" Target="/ppt/notesMasters/notesMaster1.xml" Id="Rc847cb121b6241c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2a1d6c756cb4bde" /><Relationship Type="http://schemas.openxmlformats.org/officeDocument/2006/relationships/notesMaster" Target="/ppt/notesMasters/notesMaster1.xml" Id="R93a4a5a7210b499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da1ebdc90e646d9" /><Relationship Type="http://schemas.openxmlformats.org/officeDocument/2006/relationships/notesMaster" Target="/ppt/notesMasters/notesMaster1.xml" Id="R835a2318c8c3421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2be47dcdcef4ff3" /><Relationship Type="http://schemas.openxmlformats.org/officeDocument/2006/relationships/notesMaster" Target="/ppt/notesMasters/notesMaster1.xml" Id="Rbf024253f91f432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b5ad2671aef4077" /><Relationship Type="http://schemas.openxmlformats.org/officeDocument/2006/relationships/notesMaster" Target="/ppt/notesMasters/notesMaster1.xml" Id="R25b1f857e8c2408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23279b1761d4056" /><Relationship Type="http://schemas.openxmlformats.org/officeDocument/2006/relationships/notesMaster" Target="/ppt/notesMasters/notesMaster1.xml" Id="Ra8dd48316d8f4bd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1df3fec967b47a1" /><Relationship Type="http://schemas.openxmlformats.org/officeDocument/2006/relationships/notesMaster" Target="/ppt/notesMasters/notesMaster1.xml" Id="Rfbe23047fe8a497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bb432e1dc4c4b7e" /><Relationship Type="http://schemas.openxmlformats.org/officeDocument/2006/relationships/notesMaster" Target="/ppt/notesMasters/notesMaster1.xml" Id="R7dad9697b0c246e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8669c8b357942c3" /><Relationship Type="http://schemas.openxmlformats.org/officeDocument/2006/relationships/notesMaster" Target="/ppt/notesMasters/notesMaster1.xml" Id="Rd9eed6befc81420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1878fd3ce604ea5" /><Relationship Type="http://schemas.openxmlformats.org/officeDocument/2006/relationships/notesMaster" Target="/ppt/notesMasters/notesMaster1.xml" Id="R3afda35a8b484a1b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0c64deab71c4696" /><Relationship Type="http://schemas.openxmlformats.org/officeDocument/2006/relationships/notesMaster" Target="/ppt/notesMasters/notesMaster1.xml" Id="Rfe0e25df5d7a4769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d5db187a611e4393" /><Relationship Type="http://schemas.openxmlformats.org/officeDocument/2006/relationships/notesMaster" Target="/ppt/notesMasters/notesMaster1.xml" Id="R9634358a0feb42a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104d29c846e4e1f" /><Relationship Type="http://schemas.openxmlformats.org/officeDocument/2006/relationships/notesMaster" Target="/ppt/notesMasters/notesMaster1.xml" Id="R1b04d3d89841460a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73d595d41d0b4dc8" /><Relationship Type="http://schemas.openxmlformats.org/officeDocument/2006/relationships/notesMaster" Target="/ppt/notesMasters/notesMaster1.xml" Id="Ra7bf8d9e297d4114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5cecbb8f0f794ffe" /><Relationship Type="http://schemas.openxmlformats.org/officeDocument/2006/relationships/notesMaster" Target="/ppt/notesMasters/notesMaster1.xml" Id="Rd9e8675b65c64ea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26565026b38144f4" /><Relationship Type="http://schemas.openxmlformats.org/officeDocument/2006/relationships/notesMaster" Target="/ppt/notesMasters/notesMaster1.xml" Id="R1a5525cca3774c6b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c8e7267680404d27" /><Relationship Type="http://schemas.openxmlformats.org/officeDocument/2006/relationships/notesMaster" Target="/ppt/notesMasters/notesMaster1.xml" Id="Red36debd3ae2463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901a5999ac9e46f4" /><Relationship Type="http://schemas.openxmlformats.org/officeDocument/2006/relationships/notesMaster" Target="/ppt/notesMasters/notesMaster1.xml" Id="Rca941867ac264dc9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d437ef20cbae47fb" /><Relationship Type="http://schemas.openxmlformats.org/officeDocument/2006/relationships/notesMaster" Target="/ppt/notesMasters/notesMaster1.xml" Id="Rcb25a81e98844734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729662b92d924eac" /><Relationship Type="http://schemas.openxmlformats.org/officeDocument/2006/relationships/notesMaster" Target="/ppt/notesMasters/notesMaster1.xml" Id="Rc3222784a4ff47ea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a0adcfd0800a46e5" /><Relationship Type="http://schemas.openxmlformats.org/officeDocument/2006/relationships/notesMaster" Target="/ppt/notesMasters/notesMaster1.xml" Id="R7c79a6e7fe814289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c3bd1d9463d34ac9" /><Relationship Type="http://schemas.openxmlformats.org/officeDocument/2006/relationships/notesMaster" Target="/ppt/notesMasters/notesMaster1.xml" Id="Rd4f2b9f18d8547c4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07f4265cd4324dfc" /><Relationship Type="http://schemas.openxmlformats.org/officeDocument/2006/relationships/notesMaster" Target="/ppt/notesMasters/notesMaster1.xml" Id="Raa6b6a5dcd43467c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943604efd7bf4f3f" /><Relationship Type="http://schemas.openxmlformats.org/officeDocument/2006/relationships/notesMaster" Target="/ppt/notesMasters/notesMaster1.xml" Id="Refbb49705bcc40bb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d6f16165663c455c" /><Relationship Type="http://schemas.openxmlformats.org/officeDocument/2006/relationships/notesMaster" Target="/ppt/notesMasters/notesMaster1.xml" Id="R039fc927da90422f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07139d8f8a534d12" /><Relationship Type="http://schemas.openxmlformats.org/officeDocument/2006/relationships/notesMaster" Target="/ppt/notesMasters/notesMaster1.xml" Id="Ra8999d2f1d204eaa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f5849b3c9ff24dac" /><Relationship Type="http://schemas.openxmlformats.org/officeDocument/2006/relationships/notesMaster" Target="/ppt/notesMasters/notesMaster1.xml" Id="Rb74aa4361366476e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510085d69a29485f" /><Relationship Type="http://schemas.openxmlformats.org/officeDocument/2006/relationships/notesMaster" Target="/ppt/notesMasters/notesMaster1.xml" Id="Rf7ef2a9bb6294ded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bc308aeaf5f84c41" /><Relationship Type="http://schemas.openxmlformats.org/officeDocument/2006/relationships/notesMaster" Target="/ppt/notesMasters/notesMaster1.xml" Id="R5829c58eefef48b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1.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2.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3.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3.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4.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4.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5.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6.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7.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8.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9.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10.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11.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12.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13.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14.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15.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16.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16.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16.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17.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18.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19.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20.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21.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21.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22.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23.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24.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25.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26.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27.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28.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28.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28.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29.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29.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30.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30.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30.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31.</a:t>
            </a:r>
          </a:p>
          <a:p xmlns:a="http://schemas.openxmlformats.org/drawingml/2006/main">
            <a:r>
              <a:t>Vizualni identitet: https://croativa.hgk.hr/ i https://croativa.hgk.hr/croativa-konferencija .</a:t>
            </a:r>
          </a:p>
          <a:p xmlns:a="http://schemas.openxmlformats.org/drawingml/2006/main">
            <a:r>
              <a:t>Logotipi i izvorne ilustracije: dostavljeni PPTX. Dodatna apstraktna podloga generirana za ovu prezentaciju.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344cfc1e1ee4c7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cf2e7dacbc04527" /><Relationship Type="http://schemas.openxmlformats.org/officeDocument/2006/relationships/slideLayout" Target="/ppt/slideLayouts/slideLayout1.xml" Id="R80c2b7c5542d42c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0c2b7c5542d42c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8bf0af148f45db" /><Relationship Type="http://schemas.openxmlformats.org/officeDocument/2006/relationships/image" Target="/ppt/media/image.png" Id="R1ffbb3ad6a11469f" /><Relationship Type="http://schemas.openxmlformats.org/officeDocument/2006/relationships/image" Target="/ppt/media/image2.png" Id="R9e9b171387754116" /><Relationship Type="http://schemas.openxmlformats.org/officeDocument/2006/relationships/image" Target="/ppt/media/image.jpeg" Id="Ra63dbd8f9bca4265" /><Relationship Type="http://schemas.openxmlformats.org/officeDocument/2006/relationships/notesSlide" Target="/ppt/notesSlides/notesSlide1.xml" Id="Rb8a6cefbc0b7471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759cdbacf04552" /><Relationship Type="http://schemas.openxmlformats.org/officeDocument/2006/relationships/image" Target="/ppt/media/image3.png" Id="R9e66c46e96844c10" /><Relationship Type="http://schemas.openxmlformats.org/officeDocument/2006/relationships/image" Target="/ppt/media/image4.png" Id="R800f0aaf04dc40e6" /><Relationship Type="http://schemas.openxmlformats.org/officeDocument/2006/relationships/notesSlide" Target="/ppt/notesSlides/notesSlide2.xml" Id="Rcd6aa76a39164d7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726bc7f1ab47bc" /><Relationship Type="http://schemas.openxmlformats.org/officeDocument/2006/relationships/image" Target="/ppt/media/image5.png" Id="R269be491de304539" /><Relationship Type="http://schemas.openxmlformats.org/officeDocument/2006/relationships/image" Target="/ppt/media/image2.jpeg" Id="R478e3af4d80e4b74" /><Relationship Type="http://schemas.openxmlformats.org/officeDocument/2006/relationships/image" Target="/ppt/media/image3.jpeg" Id="R74a270dce4f54cb0" /><Relationship Type="http://schemas.openxmlformats.org/officeDocument/2006/relationships/image" Target="/ppt/media/image6.png" Id="Rb179136d3dd84697" /><Relationship Type="http://schemas.openxmlformats.org/officeDocument/2006/relationships/image" Target="/ppt/media/image7.png" Id="R15c1ac8f17bc43cc" /><Relationship Type="http://schemas.openxmlformats.org/officeDocument/2006/relationships/notesSlide" Target="/ppt/notesSlides/notesSlide3.xml" Id="Rf60933579b7c4e1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1b9f4c02cf476c" /><Relationship Type="http://schemas.openxmlformats.org/officeDocument/2006/relationships/image" Target="/ppt/media/image8.png" Id="R72e689c82cbc422c" /><Relationship Type="http://schemas.openxmlformats.org/officeDocument/2006/relationships/image" Target="/ppt/media/image4.jpeg" Id="R35c26e8073894c31" /><Relationship Type="http://schemas.openxmlformats.org/officeDocument/2006/relationships/image" Target="/ppt/media/image5.jpeg" Id="Ra7265e96966d4d4e" /><Relationship Type="http://schemas.openxmlformats.org/officeDocument/2006/relationships/image" Target="/ppt/media/image9.png" Id="R6850a630b88248ce" /><Relationship Type="http://schemas.openxmlformats.org/officeDocument/2006/relationships/image" Target="/ppt/media/image10.png" Id="Re8b1f5e52c814275" /><Relationship Type="http://schemas.openxmlformats.org/officeDocument/2006/relationships/image" Target="/ppt/media/image11.png" Id="Rc4a70ca6407c4975" /><Relationship Type="http://schemas.openxmlformats.org/officeDocument/2006/relationships/notesSlide" Target="/ppt/notesSlides/notesSlide4.xml" Id="Rb0cb2277fa6449b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7047959cdf4fd0" /><Relationship Type="http://schemas.openxmlformats.org/officeDocument/2006/relationships/image" Target="/ppt/media/image12.png" Id="R66756f14706f4e92" /><Relationship Type="http://schemas.openxmlformats.org/officeDocument/2006/relationships/notesSlide" Target="/ppt/notesSlides/notesSlide5.xml" Id="R6eb6f869378f4c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5b29d0c3d4416b" /><Relationship Type="http://schemas.openxmlformats.org/officeDocument/2006/relationships/image" Target="/ppt/media/image13.png" Id="R756452422d824a7d" /><Relationship Type="http://schemas.openxmlformats.org/officeDocument/2006/relationships/notesSlide" Target="/ppt/notesSlides/notesSlide6.xml" Id="Rbe6f4c5bbba84f9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aa8c1bd9404fe5" /><Relationship Type="http://schemas.openxmlformats.org/officeDocument/2006/relationships/image" Target="/ppt/media/image14.png" Id="Rbc42a2acab364fdc" /><Relationship Type="http://schemas.openxmlformats.org/officeDocument/2006/relationships/image" Target="/ppt/media/image15.png" Id="R8565090e3ab445ad" /><Relationship Type="http://schemas.openxmlformats.org/officeDocument/2006/relationships/notesSlide" Target="/ppt/notesSlides/notesSlide7.xml" Id="Rdde47ba986f841a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7b55f20b5c4916" /><Relationship Type="http://schemas.openxmlformats.org/officeDocument/2006/relationships/image" Target="/ppt/media/image16.png" Id="Rd78d714f06ab4750" /><Relationship Type="http://schemas.openxmlformats.org/officeDocument/2006/relationships/notesSlide" Target="/ppt/notesSlides/notesSlide8.xml" Id="Rc92ab3ba8f974f4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c93c6d35ad40e9" /><Relationship Type="http://schemas.openxmlformats.org/officeDocument/2006/relationships/image" Target="/ppt/media/image17.png" Id="R6472d1c5c2e94a0e" /><Relationship Type="http://schemas.openxmlformats.org/officeDocument/2006/relationships/image" Target="/ppt/media/image6.jpeg" Id="R11ad76b532a44edd" /><Relationship Type="http://schemas.openxmlformats.org/officeDocument/2006/relationships/notesSlide" Target="/ppt/notesSlides/notesSlide9.xml" Id="R17f8ac0e800546e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c3416e07484df7" /><Relationship Type="http://schemas.openxmlformats.org/officeDocument/2006/relationships/image" Target="/ppt/media/image18.png" Id="Rdda0c16bba2b4f66" /><Relationship Type="http://schemas.openxmlformats.org/officeDocument/2006/relationships/image" Target="/ppt/media/image19.png" Id="Rd2a30efa89464a3d" /><Relationship Type="http://schemas.openxmlformats.org/officeDocument/2006/relationships/image" Target="/ppt/media/image20.png" Id="Raa34bc5d64b1463c" /><Relationship Type="http://schemas.openxmlformats.org/officeDocument/2006/relationships/notesSlide" Target="/ppt/notesSlides/notesSlide10.xml" Id="R5c91407012cb44c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f69ef2044f4bc8" /><Relationship Type="http://schemas.openxmlformats.org/officeDocument/2006/relationships/image" Target="/ppt/media/image21.png" Id="Rc54b6c4ea2864b17" /><Relationship Type="http://schemas.openxmlformats.org/officeDocument/2006/relationships/image" Target="/ppt/media/image22.png" Id="R33a656b84b6245a1" /><Relationship Type="http://schemas.openxmlformats.org/officeDocument/2006/relationships/notesSlide" Target="/ppt/notesSlides/notesSlide11.xml" Id="R77bceae8c2e64e0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313bdc83304b45" /><Relationship Type="http://schemas.openxmlformats.org/officeDocument/2006/relationships/image" Target="/ppt/media/image23.png" Id="R080481305d154bbb" /><Relationship Type="http://schemas.openxmlformats.org/officeDocument/2006/relationships/image" Target="/ppt/media/image24.png" Id="Rc16f0a5e5ab74738" /><Relationship Type="http://schemas.openxmlformats.org/officeDocument/2006/relationships/image" Target="/ppt/media/image7.jpeg" Id="R19f0c4bdb96d4abb" /><Relationship Type="http://schemas.openxmlformats.org/officeDocument/2006/relationships/notesSlide" Target="/ppt/notesSlides/notesSlide12.xml" Id="R898b9fafb710454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31baa2b6244657" /><Relationship Type="http://schemas.openxmlformats.org/officeDocument/2006/relationships/image" Target="/ppt/media/image25.png" Id="Rf01eb5d158a74de4" /><Relationship Type="http://schemas.openxmlformats.org/officeDocument/2006/relationships/image" Target="/ppt/media/image26.png" Id="Rb8acc4c75ce742ec" /><Relationship Type="http://schemas.openxmlformats.org/officeDocument/2006/relationships/notesSlide" Target="/ppt/notesSlides/notesSlide13.xml" Id="R1cc71f02e5c848c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be93c4850b4c3b" /><Relationship Type="http://schemas.openxmlformats.org/officeDocument/2006/relationships/image" Target="/ppt/media/image27.png" Id="R0acedd4d44f24d05" /><Relationship Type="http://schemas.openxmlformats.org/officeDocument/2006/relationships/image" Target="/ppt/media/image28.png" Id="R59441451937c447a" /><Relationship Type="http://schemas.openxmlformats.org/officeDocument/2006/relationships/notesSlide" Target="/ppt/notesSlides/notesSlide14.xml" Id="Raf49809cd4fd4ae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7541677be943e9" /><Relationship Type="http://schemas.openxmlformats.org/officeDocument/2006/relationships/image" Target="/ppt/media/image29.png" Id="R8b0963e652ff4309" /><Relationship Type="http://schemas.openxmlformats.org/officeDocument/2006/relationships/image" Target="/ppt/media/image30.png" Id="R803e503923684514" /><Relationship Type="http://schemas.openxmlformats.org/officeDocument/2006/relationships/notesSlide" Target="/ppt/notesSlides/notesSlide15.xml" Id="R3b52dd4e1cf14d4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131b0bd40e4500" /><Relationship Type="http://schemas.openxmlformats.org/officeDocument/2006/relationships/image" Target="/ppt/media/image31.png" Id="R48c0993f48024baa" /><Relationship Type="http://schemas.openxmlformats.org/officeDocument/2006/relationships/notesSlide" Target="/ppt/notesSlides/notesSlide16.xml" Id="R7b4b0b21271746b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68257e891941bd" /><Relationship Type="http://schemas.openxmlformats.org/officeDocument/2006/relationships/image" Target="/ppt/media/image32.png" Id="R83f1a6071edc4f60" /><Relationship Type="http://schemas.openxmlformats.org/officeDocument/2006/relationships/image" Target="/ppt/media/image33.png" Id="Raad4f43d1e4f4c27" /><Relationship Type="http://schemas.openxmlformats.org/officeDocument/2006/relationships/notesSlide" Target="/ppt/notesSlides/notesSlide17.xml" Id="Rbc23fc21d3c3438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b5e0df0c0e4e88" /><Relationship Type="http://schemas.openxmlformats.org/officeDocument/2006/relationships/image" Target="/ppt/media/image34.png" Id="R62c61eb3cf434de2" /><Relationship Type="http://schemas.openxmlformats.org/officeDocument/2006/relationships/notesSlide" Target="/ppt/notesSlides/notesSlide18.xml" Id="Ra432049581074ad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19544e82974976" /><Relationship Type="http://schemas.openxmlformats.org/officeDocument/2006/relationships/image" Target="/ppt/media/image35.png" Id="Rb0c9a2e5e2cf4870" /><Relationship Type="http://schemas.openxmlformats.org/officeDocument/2006/relationships/notesSlide" Target="/ppt/notesSlides/notesSlide19.xml" Id="Ra7c6a8d59cbe4a6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cf9c69f79347f9" /><Relationship Type="http://schemas.openxmlformats.org/officeDocument/2006/relationships/image" Target="/ppt/media/image36.png" Id="Rd5819e97d9a64c18" /><Relationship Type="http://schemas.openxmlformats.org/officeDocument/2006/relationships/notesSlide" Target="/ppt/notesSlides/notesSlide20.xml" Id="R280a58eb163045b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ba3d167d7b4db8" /><Relationship Type="http://schemas.openxmlformats.org/officeDocument/2006/relationships/image" Target="/ppt/media/image37.png" Id="R2b7e999e20d34189" /><Relationship Type="http://schemas.openxmlformats.org/officeDocument/2006/relationships/notesSlide" Target="/ppt/notesSlides/notesSlide21.xml" Id="R1a163e886ad34ed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573bf97ce345ef" /><Relationship Type="http://schemas.openxmlformats.org/officeDocument/2006/relationships/image" Target="/ppt/media/image38.png" Id="Rf9a7a3871c364666" /><Relationship Type="http://schemas.openxmlformats.org/officeDocument/2006/relationships/notesSlide" Target="/ppt/notesSlides/notesSlide22.xml" Id="Rfd526a35f99147c2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ea7040dba042ea" /><Relationship Type="http://schemas.openxmlformats.org/officeDocument/2006/relationships/image" Target="/ppt/media/image39.png" Id="R94464075b28e4a51" /><Relationship Type="http://schemas.openxmlformats.org/officeDocument/2006/relationships/image" Target="/ppt/media/image40.png" Id="R7cd73694605f4048" /><Relationship Type="http://schemas.openxmlformats.org/officeDocument/2006/relationships/notesSlide" Target="/ppt/notesSlides/notesSlide23.xml" Id="Raf37219a6b694705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74b4882cb2453b" /><Relationship Type="http://schemas.openxmlformats.org/officeDocument/2006/relationships/image" Target="/ppt/media/image41.png" Id="R74af06d4a5e44215" /><Relationship Type="http://schemas.openxmlformats.org/officeDocument/2006/relationships/notesSlide" Target="/ppt/notesSlides/notesSlide24.xml" Id="R79b5c3d4a9aa4ad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6b61ae0cf64621" /><Relationship Type="http://schemas.openxmlformats.org/officeDocument/2006/relationships/image" Target="/ppt/media/image42.png" Id="R0d0017ad4a0947f5" /><Relationship Type="http://schemas.openxmlformats.org/officeDocument/2006/relationships/image" Target="/ppt/media/image43.png" Id="Rc8abb0a5cc314cd4" /><Relationship Type="http://schemas.openxmlformats.org/officeDocument/2006/relationships/image" Target="/ppt/media/image44.png" Id="R450abb81fa124ee1" /><Relationship Type="http://schemas.openxmlformats.org/officeDocument/2006/relationships/notesSlide" Target="/ppt/notesSlides/notesSlide25.xml" Id="Rd1ddac73526847d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9e2769481d434a" /><Relationship Type="http://schemas.openxmlformats.org/officeDocument/2006/relationships/image" Target="/ppt/media/image45.png" Id="R61733a04c41a415f" /><Relationship Type="http://schemas.openxmlformats.org/officeDocument/2006/relationships/image" Target="/ppt/media/image46.png" Id="R8769f988ab8c417b" /><Relationship Type="http://schemas.openxmlformats.org/officeDocument/2006/relationships/notesSlide" Target="/ppt/notesSlides/notesSlide26.xml" Id="R37bb266c48564beb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9773f44c1141b5" /><Relationship Type="http://schemas.openxmlformats.org/officeDocument/2006/relationships/image" Target="/ppt/media/image47.png" Id="R25a41fd222704e8b" /><Relationship Type="http://schemas.openxmlformats.org/officeDocument/2006/relationships/image" Target="/ppt/media/image8.jpeg" Id="R899a5cf8499a4e98" /><Relationship Type="http://schemas.openxmlformats.org/officeDocument/2006/relationships/notesSlide" Target="/ppt/notesSlides/notesSlide27.xml" Id="R3b2640f7757a4532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6f4e91cfba4264" /><Relationship Type="http://schemas.openxmlformats.org/officeDocument/2006/relationships/image" Target="/ppt/media/image48.png" Id="R027a5a906409460f" /><Relationship Type="http://schemas.openxmlformats.org/officeDocument/2006/relationships/image" Target="/ppt/media/image9.jpeg" Id="R5b233877219a40f4" /><Relationship Type="http://schemas.openxmlformats.org/officeDocument/2006/relationships/notesSlide" Target="/ppt/notesSlides/notesSlide28.xml" Id="R789c0755fb904d39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f8376720cc4e8c" /><Relationship Type="http://schemas.openxmlformats.org/officeDocument/2006/relationships/image" Target="/ppt/media/image49.png" Id="R47afcce390b0473a" /><Relationship Type="http://schemas.openxmlformats.org/officeDocument/2006/relationships/image" Target="/ppt/media/image50.png" Id="R977e4dee5f4c4a8d" /><Relationship Type="http://schemas.openxmlformats.org/officeDocument/2006/relationships/image" Target="/ppt/media/image51.png" Id="Rf9f499bb19d74bf8" /><Relationship Type="http://schemas.openxmlformats.org/officeDocument/2006/relationships/notesSlide" Target="/ppt/notesSlides/notesSlide29.xml" Id="R29ffca74386347a6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589c8a74db4992" /><Relationship Type="http://schemas.openxmlformats.org/officeDocument/2006/relationships/image" Target="/ppt/media/image52.png" Id="Rd26a760782534099" /><Relationship Type="http://schemas.openxmlformats.org/officeDocument/2006/relationships/image" Target="/ppt/media/image10.jpeg" Id="R0fa04a946c3e4ed9" /><Relationship Type="http://schemas.openxmlformats.org/officeDocument/2006/relationships/notesSlide" Target="/ppt/notesSlides/notesSlide30.xml" Id="R61d03398eb964343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06ab4d306a417f" /><Relationship Type="http://schemas.openxmlformats.org/officeDocument/2006/relationships/image" Target="/ppt/media/image53.png" Id="Rc1e7d8a72f3c4385" /><Relationship Type="http://schemas.openxmlformats.org/officeDocument/2006/relationships/image" Target="/ppt/media/image11.jpeg" Id="Rb9cf86562e6f4652" /><Relationship Type="http://schemas.openxmlformats.org/officeDocument/2006/relationships/notesSlide" Target="/ppt/notesSlides/notesSlide31.xml" Id="R82ec00a55c534117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a9f1fefc07457a" /><Relationship Type="http://schemas.openxmlformats.org/officeDocument/2006/relationships/image" Target="/ppt/media/image54.png" Id="R0ff96e2447cf47fc" /><Relationship Type="http://schemas.openxmlformats.org/officeDocument/2006/relationships/notesSlide" Target="/ppt/notesSlides/notesSlide32.xml" Id="Rb9f1d939b0d94b5c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86fe16e06f4d1a" /><Relationship Type="http://schemas.openxmlformats.org/officeDocument/2006/relationships/image" Target="/ppt/media/image55.png" Id="Raa37dd7bc2eb4993" /><Relationship Type="http://schemas.openxmlformats.org/officeDocument/2006/relationships/notesSlide" Target="/ppt/notesSlides/notesSlide33.xml" Id="R0be9f13a69234973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74cfd9fc7a41e3" /><Relationship Type="http://schemas.openxmlformats.org/officeDocument/2006/relationships/image" Target="/ppt/media/image56.png" Id="R477c2782f1a04fc4" /><Relationship Type="http://schemas.openxmlformats.org/officeDocument/2006/relationships/notesSlide" Target="/ppt/notesSlides/notesSlide34.xml" Id="R741ce23b16ef4109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acc78a9e094303" /><Relationship Type="http://schemas.openxmlformats.org/officeDocument/2006/relationships/image" Target="/ppt/media/image57.png" Id="R8d37946f782a4cbb" /><Relationship Type="http://schemas.openxmlformats.org/officeDocument/2006/relationships/notesSlide" Target="/ppt/notesSlides/notesSlide35.xml" Id="R4d61e046008d41ff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785fe1019d425b" /><Relationship Type="http://schemas.openxmlformats.org/officeDocument/2006/relationships/image" Target="/ppt/media/image58.png" Id="Re57686d117ea4fb1" /><Relationship Type="http://schemas.openxmlformats.org/officeDocument/2006/relationships/notesSlide" Target="/ppt/notesSlides/notesSlide36.xml" Id="R4aba47fa82574856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1091721cf64836" /><Relationship Type="http://schemas.openxmlformats.org/officeDocument/2006/relationships/image" Target="/ppt/media/image59.png" Id="Re97e174a8a524aec" /><Relationship Type="http://schemas.openxmlformats.org/officeDocument/2006/relationships/notesSlide" Target="/ppt/notesSlides/notesSlide37.xml" Id="R0fd0f5846468430a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28bfa418af44f6" /><Relationship Type="http://schemas.openxmlformats.org/officeDocument/2006/relationships/image" Target="/ppt/media/image60.png" Id="R8234f66f64b24cc0" /><Relationship Type="http://schemas.openxmlformats.org/officeDocument/2006/relationships/image" Target="/ppt/media/image61.png" Id="R5a3e3c460b3a4a79" /><Relationship Type="http://schemas.openxmlformats.org/officeDocument/2006/relationships/notesSlide" Target="/ppt/notesSlides/notesSlide38.xml" Id="R8adeae729d2d4b2e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d3f4a38841480f" /><Relationship Type="http://schemas.openxmlformats.org/officeDocument/2006/relationships/image" Target="/ppt/media/image62.png" Id="R61b395a4fc5b49da" /><Relationship Type="http://schemas.openxmlformats.org/officeDocument/2006/relationships/image" Target="/ppt/media/image63.png" Id="R211c6e6a12d04cc2" /><Relationship Type="http://schemas.openxmlformats.org/officeDocument/2006/relationships/notesSlide" Target="/ppt/notesSlides/notesSlide39.xml" Id="R534b1a8eee9f4eae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5ba8bce42548fe" /><Relationship Type="http://schemas.openxmlformats.org/officeDocument/2006/relationships/image" Target="/ppt/media/image64.png" Id="R4a5ebc3744084cf3" /><Relationship Type="http://schemas.openxmlformats.org/officeDocument/2006/relationships/notesSlide" Target="/ppt/notesSlides/notesSlide40.xml" Id="R197d71e979ed4db7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c04b85cd164fb9" /><Relationship Type="http://schemas.openxmlformats.org/officeDocument/2006/relationships/image" Target="/ppt/media/image65.png" Id="Re0d4b5897753485e" /><Relationship Type="http://schemas.openxmlformats.org/officeDocument/2006/relationships/image" Target="/ppt/media/image66.png" Id="Rf46914a888fe4f04" /><Relationship Type="http://schemas.openxmlformats.org/officeDocument/2006/relationships/image" Target="/ppt/media/image12.jpeg" Id="R6cae0dd9e7d241b6" /><Relationship Type="http://schemas.openxmlformats.org/officeDocument/2006/relationships/notesSlide" Target="/ppt/notesSlides/notesSlide41.xml" Id="Rd78e66f59eae408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fbb3ad6a11469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9b171387754116"/>
          <a:stretch xmlns:a="http://schemas.openxmlformats.org/drawingml/2006/main"/>
        </p:blipFill>
        <p:spPr>
          <a:xfrm xmlns:a="http://schemas.openxmlformats.org/drawingml/2006/main">
            <a:off x="609600" y="278003"/>
            <a:ext cx="1219200" cy="491744"/>
          </a:xfrm>
          <a:prstGeom xmlns:a="http://schemas.openxmlformats.org/drawingml/2006/main" prst="rect">
            <a:avLst/>
          </a:prstGeom>
        </p:spPr>
      </p:pic>
      <p:sp>
        <p:nvSpPr>
          <p:cNvPr id="3" name="text-0-0">
            <a:extLst xmlns:a="http://schemas.openxmlformats.org/drawingml/2006/main">
              <a:ext uri="{FF2B5EF4-FFF2-40B4-BE49-F238E27FC236}">
                <a16:creationId xmlns:a16="http://schemas.microsoft.com/office/drawing/2014/main" id="{92202D37-48C9-42A5-8862-BA2398550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3dbd8f9bca4265"/>
          <a:stretch xmlns:a="http://schemas.openxmlformats.org/drawingml/2006/main"/>
        </p:blipFill>
        <p:spPr>
          <a:xfrm xmlns:a="http://schemas.openxmlformats.org/drawingml/2006/main">
            <a:off x="2333625" y="131683"/>
            <a:ext cx="1666875" cy="936784"/>
          </a:xfrm>
          <a:prstGeom xmlns:a="http://schemas.openxmlformats.org/drawingml/2006/main" prst="rect">
            <a:avLst/>
          </a:prstGeom>
        </p:spPr>
      </p:pic>
      <p:sp>
        <p:nvSpPr>
          <p:cNvPr id="5" name="text-0-1">
            <a:extLst xmlns:a="http://schemas.openxmlformats.org/drawingml/2006/main">
              <a:ext uri="{FF2B5EF4-FFF2-40B4-BE49-F238E27FC236}">
                <a16:creationId xmlns:a16="http://schemas.microsoft.com/office/drawing/2014/main" id="{DD4ACE57-AF41-4601-AFFA-63D305628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81225"/>
            <a:ext cx="6953250" cy="2076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900" b="1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151515"/>
                </a:solidFill>
                <a:latin typeface="Arial"/>
                <a:ea typeface="Arial"/>
                <a:cs typeface="Arial"/>
              </a:rPr>
              <a:t>Hrvatska</a:t>
            </a:r>
          </a:p>
          <a:p xmlns:a="http://schemas.openxmlformats.org/drawingml/2006/main">
            <a:pPr>
              <a:defRPr sz="6900" b="1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151515"/>
                </a:solidFill>
                <a:latin typeface="Arial"/>
                <a:ea typeface="Arial"/>
                <a:cs typeface="Arial"/>
              </a:rPr>
              <a:t>kao brend</a:t>
            </a:r>
          </a:p>
        </p:txBody>
      </p:sp>
      <p:sp>
        <p:nvSpPr>
          <p:cNvPr id="6" name="text-0-2">
            <a:extLst xmlns:a="http://schemas.openxmlformats.org/drawingml/2006/main">
              <a:ext uri="{FF2B5EF4-FFF2-40B4-BE49-F238E27FC236}">
                <a16:creationId xmlns:a16="http://schemas.microsoft.com/office/drawing/2014/main" id="{B2B18A6D-1A2C-4FCD-B299-5D3486E36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5067300"/>
            <a:ext cx="6524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51515"/>
                </a:solidFill>
                <a:latin typeface="Arial"/>
                <a:ea typeface="Arial"/>
                <a:cs typeface="Arial"/>
              </a:rPr>
              <a:t>prof. dr. sc. Božo Skoko</a:t>
            </a:r>
          </a:p>
        </p:txBody>
      </p:sp>
      <p:sp>
        <p:nvSpPr>
          <p:cNvPr id="7" name="text-0-3">
            <a:extLst xmlns:a="http://schemas.openxmlformats.org/drawingml/2006/main">
              <a:ext uri="{FF2B5EF4-FFF2-40B4-BE49-F238E27FC236}">
                <a16:creationId xmlns:a16="http://schemas.microsoft.com/office/drawing/2014/main" id="{D7E02A31-531E-4DD7-B60C-16E6F0980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5572125"/>
            <a:ext cx="6477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606060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06060"/>
                </a:solidFill>
                <a:latin typeface="Arial"/>
                <a:ea typeface="Arial"/>
                <a:cs typeface="Arial"/>
              </a:rPr>
              <a:t>Sveučilište Algebra Bernays / Millenium promocija</a:t>
            </a:r>
          </a:p>
        </p:txBody>
      </p:sp>
    </p:spTree>
    <p:extLst>
      <p:ext uri="{BB962C8B-B14F-4D97-AF65-F5344CB8AC3E}">
        <p14:creationId xmlns:p14="http://schemas.microsoft.com/office/powerpoint/2010/main" val="83099329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66c46e96844c1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0f0aaf04dc40e6"/>
          <a:stretch xmlns:a="http://schemas.openxmlformats.org/drawingml/2006/main"/>
        </p:blipFill>
        <p:spPr>
          <a:xfrm xmlns:a="http://schemas.openxmlformats.org/drawingml/2006/main">
            <a:off x="609600" y="278003"/>
            <a:ext cx="1219200" cy="491744"/>
          </a:xfrm>
          <a:prstGeom xmlns:a="http://schemas.openxmlformats.org/drawingml/2006/main" prst="rect">
            <a:avLst/>
          </a:prstGeom>
        </p:spPr>
      </p:pic>
      <p:sp>
        <p:nvSpPr>
          <p:cNvPr id="3" name="text-1-0">
            <a:extLst xmlns:a="http://schemas.openxmlformats.org/drawingml/2006/main">
              <a:ext uri="{FF2B5EF4-FFF2-40B4-BE49-F238E27FC236}">
                <a16:creationId xmlns:a16="http://schemas.microsoft.com/office/drawing/2014/main" id="{A96EBEB9-C108-4528-9571-2264258AA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-1-1">
            <a:extLst xmlns:a="http://schemas.openxmlformats.org/drawingml/2006/main">
              <a:ext uri="{FF2B5EF4-FFF2-40B4-BE49-F238E27FC236}">
                <a16:creationId xmlns:a16="http://schemas.microsoft.com/office/drawing/2014/main" id="{4DBB0082-9FDB-4AED-99D5-92918AD90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85975"/>
            <a:ext cx="6572250" cy="3667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250" b="1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5250" b="1">
                <a:solidFill>
                  <a:srgbClr val="151515"/>
                </a:solidFill>
                <a:latin typeface="Arial"/>
                <a:ea typeface="Arial"/>
                <a:cs typeface="Arial"/>
              </a:rPr>
              <a:t>Koje države možemo smatrati kreativnima?</a:t>
            </a:r>
          </a:p>
        </p:txBody>
      </p:sp>
    </p:spTree>
    <p:extLst>
      <p:ext uri="{BB962C8B-B14F-4D97-AF65-F5344CB8AC3E}">
        <p14:creationId xmlns:p14="http://schemas.microsoft.com/office/powerpoint/2010/main" val="160463355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9be491de304539"/>
          <a:stretch xmlns:a="http://schemas.openxmlformats.org/drawingml/2006/main"/>
        </p:blipFill>
        <p:spPr>
          <a:xfrm xmlns:a="http://schemas.openxmlformats.org/drawingml/2006/main">
            <a:off x="609600" y="278003"/>
            <a:ext cx="1219200" cy="491744"/>
          </a:xfrm>
          <a:prstGeom xmlns:a="http://schemas.openxmlformats.org/drawingml/2006/main" prst="rect">
            <a:avLst/>
          </a:prstGeom>
        </p:spPr>
      </p:pic>
      <p:sp>
        <p:nvSpPr>
          <p:cNvPr id="2" name="text-2-0">
            <a:extLst xmlns:a="http://schemas.openxmlformats.org/drawingml/2006/main">
              <a:ext uri="{FF2B5EF4-FFF2-40B4-BE49-F238E27FC236}">
                <a16:creationId xmlns:a16="http://schemas.microsoft.com/office/drawing/2014/main" id="{0BA3945E-AF23-4980-BCF6-D0799B511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-2-1">
            <a:extLst xmlns:a="http://schemas.openxmlformats.org/drawingml/2006/main">
              <a:ext uri="{FF2B5EF4-FFF2-40B4-BE49-F238E27FC236}">
                <a16:creationId xmlns:a16="http://schemas.microsoft.com/office/drawing/2014/main" id="{9CC3AC7E-811D-4C7F-BFC6-F5A96ED3D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1515"/>
                </a:solidFill>
                <a:latin typeface="Arial"/>
                <a:ea typeface="Arial"/>
                <a:cs typeface="Arial"/>
              </a:rPr>
              <a:t>Italija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8e3af4d80e4b74"/>
          <a:stretch xmlns:a="http://schemas.openxmlformats.org/drawingml/2006/main"/>
        </p:blipFill>
        <p:spPr>
          <a:xfrm xmlns:a="http://schemas.openxmlformats.org/drawingml/2006/main">
            <a:off x="10429875" y="790575"/>
            <a:ext cx="952500" cy="666750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a270dce4f54cb0"/>
          <a:stretch xmlns:a="http://schemas.openxmlformats.org/drawingml/2006/main"/>
        </p:blipFill>
        <p:spPr>
          <a:xfrm xmlns:a="http://schemas.openxmlformats.org/drawingml/2006/main">
            <a:off x="626816" y="1990725"/>
            <a:ext cx="2118217" cy="3762375"/>
          </a:xfrm>
          <a:prstGeom xmlns:a="http://schemas.openxmlformats.org/drawingml/2006/main" prst="rect">
            <a:avLst/>
          </a:prstGeom>
        </p:spPr>
      </p:pic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79136d3dd84697"/>
          <a:stretch xmlns:a="http://schemas.openxmlformats.org/drawingml/2006/main"/>
        </p:blipFill>
        <p:spPr>
          <a:xfrm xmlns:a="http://schemas.openxmlformats.org/drawingml/2006/main">
            <a:off x="3000375" y="1990725"/>
            <a:ext cx="3762375" cy="3762375"/>
          </a:xfrm>
          <a:prstGeom xmlns:a="http://schemas.openxmlformats.org/drawingml/2006/main" prst="rect">
            <a:avLst/>
          </a:prstGeom>
        </p:spPr>
      </p:pic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c1ac8f17bc43cc"/>
          <a:stretch xmlns:a="http://schemas.openxmlformats.org/drawingml/2006/main"/>
        </p:blipFill>
        <p:spPr>
          <a:xfrm xmlns:a="http://schemas.openxmlformats.org/drawingml/2006/main">
            <a:off x="7000875" y="2593347"/>
            <a:ext cx="4581525" cy="255713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58051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e689c82cbc422c"/>
          <a:stretch xmlns:a="http://schemas.openxmlformats.org/drawingml/2006/main"/>
        </p:blipFill>
        <p:spPr>
          <a:xfrm xmlns:a="http://schemas.openxmlformats.org/drawingml/2006/main">
            <a:off x="609600" y="278003"/>
            <a:ext cx="1219200" cy="491744"/>
          </a:xfrm>
          <a:prstGeom xmlns:a="http://schemas.openxmlformats.org/drawingml/2006/main" prst="rect">
            <a:avLst/>
          </a:prstGeom>
        </p:spPr>
      </p:pic>
      <p:sp>
        <p:nvSpPr>
          <p:cNvPr id="2" name="text-3-0">
            <a:extLst xmlns:a="http://schemas.openxmlformats.org/drawingml/2006/main">
              <a:ext uri="{FF2B5EF4-FFF2-40B4-BE49-F238E27FC236}">
                <a16:creationId xmlns:a16="http://schemas.microsoft.com/office/drawing/2014/main" id="{3B5A222B-4858-42BD-B6BD-B56110A1E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" name="text-3-1">
            <a:extLst xmlns:a="http://schemas.openxmlformats.org/drawingml/2006/main">
              <a:ext uri="{FF2B5EF4-FFF2-40B4-BE49-F238E27FC236}">
                <a16:creationId xmlns:a16="http://schemas.microsoft.com/office/drawing/2014/main" id="{4C6F1BBE-C1BE-46F8-AF5E-D051F65AD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1515"/>
                </a:solidFill>
                <a:latin typeface="Arial"/>
                <a:ea typeface="Arial"/>
                <a:cs typeface="Arial"/>
              </a:rPr>
              <a:t>Italija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c26e8073894c31"/>
          <a:stretch xmlns:a="http://schemas.openxmlformats.org/drawingml/2006/main"/>
        </p:blipFill>
        <p:spPr>
          <a:xfrm xmlns:a="http://schemas.openxmlformats.org/drawingml/2006/main">
            <a:off x="10429875" y="790575"/>
            <a:ext cx="952500" cy="666750"/>
          </a:xfrm>
          <a:prstGeom xmlns:a="http://schemas.openxmlformats.org/drawingml/2006/main" prst="rect">
            <a:avLst/>
          </a:prstGeom>
        </p:spPr>
      </p:pic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265e96966d4d4e"/>
          <a:stretch xmlns:a="http://schemas.openxmlformats.org/drawingml/2006/main"/>
        </p:blipFill>
        <p:spPr>
          <a:xfrm xmlns:a="http://schemas.openxmlformats.org/drawingml/2006/main">
            <a:off x="967589" y="1933575"/>
            <a:ext cx="3284521" cy="2190750"/>
          </a:xfrm>
          <a:prstGeom xmlns:a="http://schemas.openxmlformats.org/drawingml/2006/main" prst="rect">
            <a:avLst/>
          </a:prstGeom>
        </p:spPr>
      </p:pic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50a630b88248ce"/>
          <a:stretch xmlns:a="http://schemas.openxmlformats.org/drawingml/2006/main"/>
        </p:blipFill>
        <p:spPr>
          <a:xfrm xmlns:a="http://schemas.openxmlformats.org/drawingml/2006/main">
            <a:off x="1267496" y="4305300"/>
            <a:ext cx="2684708" cy="1790700"/>
          </a:xfrm>
          <a:prstGeom xmlns:a="http://schemas.openxmlformats.org/drawingml/2006/main" prst="rect">
            <a:avLst/>
          </a:prstGeom>
        </p:spPr>
      </p:pic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b1f5e52c814275"/>
          <a:stretch xmlns:a="http://schemas.openxmlformats.org/drawingml/2006/main"/>
        </p:blipFill>
        <p:spPr>
          <a:xfrm xmlns:a="http://schemas.openxmlformats.org/drawingml/2006/main">
            <a:off x="4922399" y="1933575"/>
            <a:ext cx="2975851" cy="4162425"/>
          </a:xfrm>
          <a:prstGeom xmlns:a="http://schemas.openxmlformats.org/drawingml/2006/main" prst="rect">
            <a:avLst/>
          </a:prstGeom>
        </p:spPr>
      </p:pic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a70ca6407c4975"/>
          <a:stretch xmlns:a="http://schemas.openxmlformats.org/drawingml/2006/main"/>
        </p:blipFill>
        <p:spPr>
          <a:xfrm xmlns:a="http://schemas.openxmlformats.org/drawingml/2006/main">
            <a:off x="8528050" y="1933575"/>
            <a:ext cx="2774950" cy="41624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97215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756f14706f4e92"/>
          <a:stretch xmlns:a="http://schemas.openxmlformats.org/drawingml/2006/main"/>
        </p:blipFill>
        <p:spPr>
          <a:xfrm xmlns:a="http://schemas.openxmlformats.org/drawingml/2006/main">
            <a:off x="609600" y="278003"/>
            <a:ext cx="1219200" cy="491744"/>
          </a:xfrm>
          <a:prstGeom xmlns:a="http://schemas.openxmlformats.org/drawingml/2006/main" prst="rect">
            <a:avLst/>
          </a:prstGeom>
        </p:spPr>
      </p:pic>
      <p:sp>
        <p:nvSpPr>
          <p:cNvPr id="2" name="text-4-0">
            <a:extLst xmlns:a="http://schemas.openxmlformats.org/drawingml/2006/main">
              <a:ext uri="{FF2B5EF4-FFF2-40B4-BE49-F238E27FC236}">
                <a16:creationId xmlns:a16="http://schemas.microsoft.com/office/drawing/2014/main" id="{73BD06BB-C177-4FA0-A47B-D8FE6323C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3" name="text-4-1">
            <a:extLst xmlns:a="http://schemas.openxmlformats.org/drawingml/2006/main">
              <a:ext uri="{FF2B5EF4-FFF2-40B4-BE49-F238E27FC236}">
                <a16:creationId xmlns:a16="http://schemas.microsoft.com/office/drawing/2014/main" id="{40115206-447E-4E56-9000-CA86355AB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51515"/>
                </a:solidFill>
                <a:latin typeface="Arial"/>
                <a:ea typeface="Arial"/>
                <a:cs typeface="Arial"/>
              </a:rPr>
              <a:t>Vrijednost talijanske kreativne industrije</a:t>
            </a:r>
          </a:p>
        </p:txBody>
      </p:sp>
      <p:sp>
        <p:nvSpPr>
          <p:cNvPr id="4" name="text-4-2">
            <a:extLst xmlns:a="http://schemas.openxmlformats.org/drawingml/2006/main">
              <a:ext uri="{FF2B5EF4-FFF2-40B4-BE49-F238E27FC236}">
                <a16:creationId xmlns:a16="http://schemas.microsoft.com/office/drawing/2014/main" id="{D5E402AC-2032-4BB4-ABE6-8EDF5BD40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05050"/>
            <a:ext cx="5524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700" b="1">
                <a:solidFill>
                  <a:srgbClr val="EC202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EC2027"/>
                </a:solidFill>
                <a:latin typeface="Arial"/>
                <a:ea typeface="Arial"/>
                <a:cs typeface="Arial"/>
              </a:rPr>
              <a:t>15,4 % BDP-a</a:t>
            </a:r>
          </a:p>
        </p:txBody>
      </p:sp>
      <p:sp>
        <p:nvSpPr>
          <p:cNvPr id="5" name="text-4-3">
            <a:extLst xmlns:a="http://schemas.openxmlformats.org/drawingml/2006/main">
              <a:ext uri="{FF2B5EF4-FFF2-40B4-BE49-F238E27FC236}">
                <a16:creationId xmlns:a16="http://schemas.microsoft.com/office/drawing/2014/main" id="{E20AAFF7-A8C9-41A1-A108-B965B8599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71875"/>
            <a:ext cx="552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51515"/>
                </a:solidFill>
                <a:latin typeface="Arial"/>
                <a:ea typeface="Arial"/>
                <a:cs typeface="Arial"/>
              </a:rPr>
              <a:t>oko 6% svih zaposlenih</a:t>
            </a:r>
          </a:p>
        </p:txBody>
      </p:sp>
      <p:sp>
        <p:nvSpPr>
          <p:cNvPr id="6" name="text-4-4">
            <a:extLst xmlns:a="http://schemas.openxmlformats.org/drawingml/2006/main">
              <a:ext uri="{FF2B5EF4-FFF2-40B4-BE49-F238E27FC236}">
                <a16:creationId xmlns:a16="http://schemas.microsoft.com/office/drawing/2014/main" id="{FA4E62EC-5E39-47E3-84EF-AC6DFBBB0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2381250"/>
            <a:ext cx="48577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92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9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Izravni prihod sektora - </a:t>
            </a:r>
            <a:r>
              <a:rPr sz="2925" b="1">
                <a:solidFill>
                  <a:srgbClr val="EC2027"/>
                </a:solidFill>
                <a:latin typeface="Arial"/>
                <a:ea typeface="Arial"/>
                <a:cs typeface="Arial"/>
              </a:rPr>
              <a:t>116</a:t>
            </a:r>
            <a:r>
              <a:rPr sz="29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 milijardi eura</a:t>
            </a:r>
          </a:p>
        </p:txBody>
      </p:sp>
      <p:sp>
        <p:nvSpPr>
          <p:cNvPr id="7" name="text-4-5">
            <a:extLst xmlns:a="http://schemas.openxmlformats.org/drawingml/2006/main">
              <a:ext uri="{FF2B5EF4-FFF2-40B4-BE49-F238E27FC236}">
                <a16:creationId xmlns:a16="http://schemas.microsoft.com/office/drawing/2014/main" id="{E33492D4-332A-48B8-A12B-0F13082DC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4219575"/>
            <a:ext cx="4857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92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9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Učinak na talijansko gospodarstvo - </a:t>
            </a:r>
            <a:r>
              <a:rPr sz="2925" b="1">
                <a:solidFill>
                  <a:srgbClr val="EC2027"/>
                </a:solidFill>
                <a:latin typeface="Arial"/>
                <a:ea typeface="Arial"/>
                <a:cs typeface="Arial"/>
              </a:rPr>
              <a:t>310</a:t>
            </a:r>
            <a:r>
              <a:rPr sz="29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 milijardi eura</a:t>
            </a:r>
          </a:p>
        </p:txBody>
      </p:sp>
    </p:spTree>
    <p:extLst>
      <p:ext uri="{BB962C8B-B14F-4D97-AF65-F5344CB8AC3E}">
        <p14:creationId xmlns:p14="http://schemas.microsoft.com/office/powerpoint/2010/main" val="102033964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6452422d824a7d"/>
          <a:stretch xmlns:a="http://schemas.openxmlformats.org/drawingml/2006/main"/>
        </p:blipFill>
        <p:spPr>
          <a:xfrm xmlns:a="http://schemas.openxmlformats.org/drawingml/2006/main">
            <a:off x="609600" y="278003"/>
            <a:ext cx="1219200" cy="491744"/>
          </a:xfrm>
          <a:prstGeom xmlns:a="http://schemas.openxmlformats.org/drawingml/2006/main" prst="rect">
            <a:avLst/>
          </a:prstGeom>
        </p:spPr>
      </p:pic>
      <p:sp>
        <p:nvSpPr>
          <p:cNvPr id="2" name="text-5-0">
            <a:extLst xmlns:a="http://schemas.openxmlformats.org/drawingml/2006/main">
              <a:ext uri="{FF2B5EF4-FFF2-40B4-BE49-F238E27FC236}">
                <a16:creationId xmlns:a16="http://schemas.microsoft.com/office/drawing/2014/main" id="{B2E03FB0-FC7A-4B5F-BC3D-4764BD1AF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3" name="text-5-1">
            <a:extLst xmlns:a="http://schemas.openxmlformats.org/drawingml/2006/main">
              <a:ext uri="{FF2B5EF4-FFF2-40B4-BE49-F238E27FC236}">
                <a16:creationId xmlns:a16="http://schemas.microsoft.com/office/drawing/2014/main" id="{A348A1D2-D334-481D-ADF6-B7ABB8018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51515"/>
                </a:solidFill>
                <a:latin typeface="Arial"/>
                <a:ea typeface="Arial"/>
                <a:cs typeface="Arial"/>
              </a:rPr>
              <a:t>Vrijednost talijanske kreativne industrije</a:t>
            </a:r>
          </a:p>
        </p:txBody>
      </p:sp>
      <p:sp>
        <p:nvSpPr>
          <p:cNvPr id="4" name="text-5-2">
            <a:extLst xmlns:a="http://schemas.openxmlformats.org/drawingml/2006/main">
              <a:ext uri="{FF2B5EF4-FFF2-40B4-BE49-F238E27FC236}">
                <a16:creationId xmlns:a16="http://schemas.microsoft.com/office/drawing/2014/main" id="{25222340-BD83-411B-8C25-D18326432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33600"/>
            <a:ext cx="108204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7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1 euro koji sektor proizvede donese dodatnih </a:t>
            </a:r>
            <a:r>
              <a:rPr sz="2775" b="1">
                <a:solidFill>
                  <a:srgbClr val="EC2027"/>
                </a:solidFill>
                <a:latin typeface="Arial"/>
                <a:ea typeface="Arial"/>
                <a:cs typeface="Arial"/>
              </a:rPr>
              <a:t>1,70</a:t>
            </a:r>
            <a:r>
              <a:rPr sz="277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 eura u ostatku gospodarstva (multiplikator)</a:t>
            </a:r>
          </a:p>
        </p:txBody>
      </p:sp>
      <p:sp>
        <p:nvSpPr>
          <p:cNvPr id="5" name="text-5-3">
            <a:extLst xmlns:a="http://schemas.openxmlformats.org/drawingml/2006/main">
              <a:ext uri="{FF2B5EF4-FFF2-40B4-BE49-F238E27FC236}">
                <a16:creationId xmlns:a16="http://schemas.microsoft.com/office/drawing/2014/main" id="{F540CF0D-D1A4-43D7-BF4C-70643856D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62375"/>
            <a:ext cx="10763250" cy="1419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Top 7: softver i video igre (27,8%), nakladništvo, arhitektura i dizajn, glazba, komunikacije, scenske i vizualne umjetnosti, povijesna i umjetnička baština</a:t>
            </a:r>
          </a:p>
        </p:txBody>
      </p:sp>
      <p:sp>
        <p:nvSpPr>
          <p:cNvPr id="6" name="text-5-4">
            <a:extLst xmlns:a="http://schemas.openxmlformats.org/drawingml/2006/main">
              <a:ext uri="{FF2B5EF4-FFF2-40B4-BE49-F238E27FC236}">
                <a16:creationId xmlns:a16="http://schemas.microsoft.com/office/drawing/2014/main" id="{AC5A4C30-FB8A-4AFD-AD8D-621867498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Milano i Lombardija prihoduju </a:t>
            </a:r>
            <a:r>
              <a:rPr sz="2400" b="1">
                <a:solidFill>
                  <a:srgbClr val="EC2027"/>
                </a:solidFill>
                <a:latin typeface="Arial"/>
                <a:ea typeface="Arial"/>
                <a:cs typeface="Arial"/>
              </a:rPr>
              <a:t>33 milijarde</a:t>
            </a:r>
            <a:r>
              <a:rPr sz="2400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 eura.</a:t>
            </a:r>
          </a:p>
        </p:txBody>
      </p:sp>
    </p:spTree>
    <p:extLst>
      <p:ext uri="{BB962C8B-B14F-4D97-AF65-F5344CB8AC3E}">
        <p14:creationId xmlns:p14="http://schemas.microsoft.com/office/powerpoint/2010/main" val="12352737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42a2acab364fdc"/>
          <a:stretch xmlns:a="http://schemas.openxmlformats.org/drawingml/2006/main"/>
        </p:blipFill>
        <p:spPr>
          <a:xfrm xmlns:a="http://schemas.openxmlformats.org/drawingml/2006/main">
            <a:off x="609600" y="278003"/>
            <a:ext cx="1219200" cy="491744"/>
          </a:xfrm>
          <a:prstGeom xmlns:a="http://schemas.openxmlformats.org/drawingml/2006/main" prst="rect">
            <a:avLst/>
          </a:prstGeom>
        </p:spPr>
      </p:pic>
      <p:sp>
        <p:nvSpPr>
          <p:cNvPr id="2" name="text-6-0">
            <a:extLst xmlns:a="http://schemas.openxmlformats.org/drawingml/2006/main">
              <a:ext uri="{FF2B5EF4-FFF2-40B4-BE49-F238E27FC236}">
                <a16:creationId xmlns:a16="http://schemas.microsoft.com/office/drawing/2014/main" id="{53812CEB-CF50-431C-89BD-CF9163BCA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65090e3ab445ad"/>
          <a:stretch xmlns:a="http://schemas.openxmlformats.org/drawingml/2006/main"/>
        </p:blipFill>
        <p:spPr>
          <a:xfrm xmlns:a="http://schemas.openxmlformats.org/drawingml/2006/main">
            <a:off x="2259806" y="1057275"/>
            <a:ext cx="7672388" cy="51149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49057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15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8d714f06ab4750"/>
          <a:stretch xmlns:a="http://schemas.openxmlformats.org/drawingml/2006/main"/>
        </p:blipFill>
        <p:spPr>
          <a:xfrm xmlns:a="http://schemas.openxmlformats.org/drawingml/2006/main">
            <a:off x="609600" y="355219"/>
            <a:ext cx="1219200" cy="337312"/>
          </a:xfrm>
          <a:prstGeom xmlns:a="http://schemas.openxmlformats.org/drawingml/2006/main" prst="rect">
            <a:avLst/>
          </a:prstGeom>
        </p:spPr>
      </p:pic>
      <p:sp>
        <p:nvSpPr>
          <p:cNvPr id="2" name="text-7-0">
            <a:extLst xmlns:a="http://schemas.openxmlformats.org/drawingml/2006/main">
              <a:ext uri="{FF2B5EF4-FFF2-40B4-BE49-F238E27FC236}">
                <a16:creationId xmlns:a16="http://schemas.microsoft.com/office/drawing/2014/main" id="{40E5DC79-3369-42C6-95F1-65095DBEF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B7B7B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7B7B7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3" name="text-7-1">
            <a:extLst xmlns:a="http://schemas.openxmlformats.org/drawingml/2006/main">
              <a:ext uri="{FF2B5EF4-FFF2-40B4-BE49-F238E27FC236}">
                <a16:creationId xmlns:a16="http://schemas.microsoft.com/office/drawing/2014/main" id="{20E1AC3B-96D4-43A2-B9FF-ECFD6BBA4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85975"/>
            <a:ext cx="10572750" cy="3667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1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51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Tko najviše zarađuje od kreativne industrije u Europi?</a:t>
            </a:r>
          </a:p>
        </p:txBody>
      </p:sp>
    </p:spTree>
    <p:extLst>
      <p:ext uri="{BB962C8B-B14F-4D97-AF65-F5344CB8AC3E}">
        <p14:creationId xmlns:p14="http://schemas.microsoft.com/office/powerpoint/2010/main" val="204377916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72d1c5c2e94a0e"/>
          <a:stretch xmlns:a="http://schemas.openxmlformats.org/drawingml/2006/main"/>
        </p:blipFill>
        <p:spPr>
          <a:xfrm xmlns:a="http://schemas.openxmlformats.org/drawingml/2006/main">
            <a:off x="609600" y="278003"/>
            <a:ext cx="1219200" cy="491744"/>
          </a:xfrm>
          <a:prstGeom xmlns:a="http://schemas.openxmlformats.org/drawingml/2006/main" prst="rect">
            <a:avLst/>
          </a:prstGeom>
        </p:spPr>
      </p:pic>
      <p:sp>
        <p:nvSpPr>
          <p:cNvPr id="2" name="text-8-0">
            <a:extLst xmlns:a="http://schemas.openxmlformats.org/drawingml/2006/main">
              <a:ext uri="{FF2B5EF4-FFF2-40B4-BE49-F238E27FC236}">
                <a16:creationId xmlns:a16="http://schemas.microsoft.com/office/drawing/2014/main" id="{576E09A3-1714-4AC5-896C-71F790746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3" name="text-8-1">
            <a:extLst xmlns:a="http://schemas.openxmlformats.org/drawingml/2006/main">
              <a:ext uri="{FF2B5EF4-FFF2-40B4-BE49-F238E27FC236}">
                <a16:creationId xmlns:a16="http://schemas.microsoft.com/office/drawing/2014/main" id="{B7494D1C-6E04-4A12-A369-64283BDBB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151515"/>
                </a:solidFill>
                <a:latin typeface="Arial"/>
                <a:ea typeface="Arial"/>
                <a:cs typeface="Arial"/>
              </a:rPr>
              <a:t>Velika Britanija</a:t>
            </a:r>
          </a:p>
        </p:txBody>
      </p:sp>
      <p:sp>
        <p:nvSpPr>
          <p:cNvPr id="4" name="text-8-2">
            <a:extLst xmlns:a="http://schemas.openxmlformats.org/drawingml/2006/main">
              <a:ext uri="{FF2B5EF4-FFF2-40B4-BE49-F238E27FC236}">
                <a16:creationId xmlns:a16="http://schemas.microsoft.com/office/drawing/2014/main" id="{ECB7157B-DAA5-45D1-9723-E5132F897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4381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EC2027"/>
                </a:solidFill>
                <a:latin typeface="Arial"/>
                <a:ea typeface="Arial"/>
                <a:cs typeface="Arial"/>
              </a:rPr>
              <a:t>2,4</a:t>
            </a:r>
            <a:r>
              <a:rPr sz="32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 milijuna radnih mjesta</a:t>
            </a:r>
          </a:p>
        </p:txBody>
      </p:sp>
      <p:sp>
        <p:nvSpPr>
          <p:cNvPr id="5" name="text-8-3">
            <a:extLst xmlns:a="http://schemas.openxmlformats.org/drawingml/2006/main">
              <a:ext uri="{FF2B5EF4-FFF2-40B4-BE49-F238E27FC236}">
                <a16:creationId xmlns:a16="http://schemas.microsoft.com/office/drawing/2014/main" id="{7C1DFC2B-5270-46FD-A34B-BE15623E1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48125"/>
            <a:ext cx="4381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7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775" b="1">
                <a:solidFill>
                  <a:srgbClr val="EC2027"/>
                </a:solidFill>
                <a:latin typeface="Arial"/>
                <a:ea typeface="Arial"/>
                <a:cs typeface="Arial"/>
              </a:rPr>
              <a:t>124</a:t>
            </a:r>
            <a:r>
              <a:rPr sz="277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 milijarde funti – doprinos sektora gospodarstvu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ad76b532a44edd"/>
          <a:stretch xmlns:a="http://schemas.openxmlformats.org/drawingml/2006/main"/>
        </p:blipFill>
        <p:spPr>
          <a:xfrm xmlns:a="http://schemas.openxmlformats.org/drawingml/2006/main">
            <a:off x="5455444" y="2114550"/>
            <a:ext cx="6072188" cy="40481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25674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a0c16bba2b4f66"/>
          <a:stretch xmlns:a="http://schemas.openxmlformats.org/drawingml/2006/main"/>
        </p:blipFill>
        <p:spPr>
          <a:xfrm xmlns:a="http://schemas.openxmlformats.org/drawingml/2006/main">
            <a:off x="609600" y="278003"/>
            <a:ext cx="1219200" cy="491744"/>
          </a:xfrm>
          <a:prstGeom xmlns:a="http://schemas.openxmlformats.org/drawingml/2006/main" prst="rect">
            <a:avLst/>
          </a:prstGeom>
        </p:spPr>
      </p:pic>
      <p:sp>
        <p:nvSpPr>
          <p:cNvPr id="2" name="text-9-0">
            <a:extLst xmlns:a="http://schemas.openxmlformats.org/drawingml/2006/main">
              <a:ext uri="{FF2B5EF4-FFF2-40B4-BE49-F238E27FC236}">
                <a16:creationId xmlns:a16="http://schemas.microsoft.com/office/drawing/2014/main" id="{FE6A94AB-046D-41C1-A0B1-5B2C03167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3" name="text-9-1">
            <a:extLst xmlns:a="http://schemas.openxmlformats.org/drawingml/2006/main">
              <a:ext uri="{FF2B5EF4-FFF2-40B4-BE49-F238E27FC236}">
                <a16:creationId xmlns:a16="http://schemas.microsoft.com/office/drawing/2014/main" id="{A06A8269-B43A-4315-BEC5-75F5C6C44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050" b="1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151515"/>
                </a:solidFill>
                <a:latin typeface="Arial"/>
                <a:ea typeface="Arial"/>
                <a:cs typeface="Arial"/>
              </a:rPr>
              <a:t>Njemačka i Francuska</a:t>
            </a:r>
          </a:p>
        </p:txBody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a30efa89464a3d"/>
          <a:stretch xmlns:a="http://schemas.openxmlformats.org/drawingml/2006/main"/>
        </p:blipFill>
        <p:spPr>
          <a:xfrm xmlns:a="http://schemas.openxmlformats.org/drawingml/2006/main">
            <a:off x="1212372" y="2009775"/>
            <a:ext cx="3823656" cy="4086225"/>
          </a:xfrm>
          <a:prstGeom xmlns:a="http://schemas.openxmlformats.org/drawingml/2006/main" prst="rect">
            <a:avLst/>
          </a:prstGeom>
        </p:spPr>
      </p:pic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34bc5d64b1463c"/>
          <a:stretch xmlns:a="http://schemas.openxmlformats.org/drawingml/2006/main"/>
        </p:blipFill>
        <p:spPr>
          <a:xfrm xmlns:a="http://schemas.openxmlformats.org/drawingml/2006/main">
            <a:off x="6286500" y="2290128"/>
            <a:ext cx="5295900" cy="335407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08818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4b6c4ea2864b1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a656b84b6245a1"/>
          <a:stretch xmlns:a="http://schemas.openxmlformats.org/drawingml/2006/main"/>
        </p:blipFill>
        <p:spPr>
          <a:xfrm xmlns:a="http://schemas.openxmlformats.org/drawingml/2006/main">
            <a:off x="609600" y="278003"/>
            <a:ext cx="1219200" cy="491744"/>
          </a:xfrm>
          <a:prstGeom xmlns:a="http://schemas.openxmlformats.org/drawingml/2006/main" prst="rect">
            <a:avLst/>
          </a:prstGeom>
        </p:spPr>
      </p:pic>
      <p:sp>
        <p:nvSpPr>
          <p:cNvPr id="3" name="text-10-0">
            <a:extLst xmlns:a="http://schemas.openxmlformats.org/drawingml/2006/main">
              <a:ext uri="{FF2B5EF4-FFF2-40B4-BE49-F238E27FC236}">
                <a16:creationId xmlns:a16="http://schemas.microsoft.com/office/drawing/2014/main" id="{7A040F8C-E149-446D-AB46-B90078091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4" name="text-10-1">
            <a:extLst xmlns:a="http://schemas.openxmlformats.org/drawingml/2006/main">
              <a:ext uri="{FF2B5EF4-FFF2-40B4-BE49-F238E27FC236}">
                <a16:creationId xmlns:a16="http://schemas.microsoft.com/office/drawing/2014/main" id="{276EBE28-D6D3-4027-AC9F-6D03BBB82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85975"/>
            <a:ext cx="6572250" cy="3667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450" b="1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6450" b="1">
                <a:solidFill>
                  <a:srgbClr val="151515"/>
                </a:solidFill>
                <a:latin typeface="Arial"/>
                <a:ea typeface="Arial"/>
                <a:cs typeface="Arial"/>
              </a:rPr>
              <a:t>Od koga možemo učiti?</a:t>
            </a:r>
          </a:p>
        </p:txBody>
      </p:sp>
      <p:sp>
        <p:nvSpPr>
          <p:cNvPr id="5" name="text-10-2">
            <a:extLst xmlns:a="http://schemas.openxmlformats.org/drawingml/2006/main">
              <a:ext uri="{FF2B5EF4-FFF2-40B4-BE49-F238E27FC236}">
                <a16:creationId xmlns:a16="http://schemas.microsoft.com/office/drawing/2014/main" id="{1C1D8F13-173C-4C49-9F6C-3C4937159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334000"/>
            <a:ext cx="61912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60606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606060"/>
                </a:solidFill>
                <a:latin typeface="Arial"/>
                <a:ea typeface="Arial"/>
                <a:cs typeface="Arial"/>
              </a:rPr>
              <a:t>Europske države s najvećim iskoracima u kreativnim industrijama</a:t>
            </a:r>
          </a:p>
        </p:txBody>
      </p:sp>
    </p:spTree>
    <p:extLst>
      <p:ext uri="{BB962C8B-B14F-4D97-AF65-F5344CB8AC3E}">
        <p14:creationId xmlns:p14="http://schemas.microsoft.com/office/powerpoint/2010/main" val="17642787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0481305d154bbb"/>
          <a:stretch xmlns:a="http://schemas.openxmlformats.org/drawingml/2006/main"/>
        </p:blipFill>
        <p:spPr>
          <a:xfrm xmlns:a="http://schemas.openxmlformats.org/drawingml/2006/main">
            <a:off x="609600" y="278003"/>
            <a:ext cx="1219200" cy="491744"/>
          </a:xfrm>
          <a:prstGeom xmlns:a="http://schemas.openxmlformats.org/drawingml/2006/main" prst="rect">
            <a:avLst/>
          </a:prstGeom>
        </p:spPr>
      </p:pic>
      <p:sp>
        <p:nvSpPr>
          <p:cNvPr id="2" name="text-11-0">
            <a:extLst xmlns:a="http://schemas.openxmlformats.org/drawingml/2006/main">
              <a:ext uri="{FF2B5EF4-FFF2-40B4-BE49-F238E27FC236}">
                <a16:creationId xmlns:a16="http://schemas.microsoft.com/office/drawing/2014/main" id="{C288B498-F580-4748-BE74-1E6AF71DE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3" name="text-11-1">
            <a:extLst xmlns:a="http://schemas.openxmlformats.org/drawingml/2006/main">
              <a:ext uri="{FF2B5EF4-FFF2-40B4-BE49-F238E27FC236}">
                <a16:creationId xmlns:a16="http://schemas.microsoft.com/office/drawing/2014/main" id="{F8EC5BD6-C61F-40A4-BF91-C5B89694B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151515"/>
                </a:solidFill>
                <a:latin typeface="Arial"/>
                <a:ea typeface="Arial"/>
                <a:cs typeface="Arial"/>
              </a:rPr>
              <a:t>Irska</a:t>
            </a:r>
          </a:p>
        </p:txBody>
      </p:sp>
      <p:sp>
        <p:nvSpPr>
          <p:cNvPr id="4" name="text-11-2">
            <a:extLst xmlns:a="http://schemas.openxmlformats.org/drawingml/2006/main">
              <a:ext uri="{FF2B5EF4-FFF2-40B4-BE49-F238E27FC236}">
                <a16:creationId xmlns:a16="http://schemas.microsoft.com/office/drawing/2014/main" id="{527948DE-4CF9-4EB8-AC87-4B434118A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57425"/>
            <a:ext cx="3524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Snažne porezne olakšice</a:t>
            </a:r>
          </a:p>
        </p:txBody>
      </p:sp>
      <p:sp>
        <p:nvSpPr>
          <p:cNvPr id="5" name="text-11-3">
            <a:extLst xmlns:a="http://schemas.openxmlformats.org/drawingml/2006/main">
              <a:ext uri="{FF2B5EF4-FFF2-40B4-BE49-F238E27FC236}">
                <a16:creationId xmlns:a16="http://schemas.microsoft.com/office/drawing/2014/main" id="{C274733F-31E9-4312-9DD3-F441F0514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3524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Lokacija snimanja filmova i serije</a:t>
            </a:r>
          </a:p>
        </p:txBody>
      </p:sp>
      <p:sp>
        <p:nvSpPr>
          <p:cNvPr id="6" name="text-11-4">
            <a:extLst xmlns:a="http://schemas.openxmlformats.org/drawingml/2006/main">
              <a:ext uri="{FF2B5EF4-FFF2-40B4-BE49-F238E27FC236}">
                <a16:creationId xmlns:a16="http://schemas.microsoft.com/office/drawing/2014/main" id="{AFDAE16E-3F10-427C-8DCA-8C150C56A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14825"/>
            <a:ext cx="3524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Engleski jezik</a:t>
            </a:r>
          </a:p>
        </p:txBody>
      </p:sp>
      <p:sp>
        <p:nvSpPr>
          <p:cNvPr id="7" name="text-11-5">
            <a:extLst xmlns:a="http://schemas.openxmlformats.org/drawingml/2006/main">
              <a:ext uri="{FF2B5EF4-FFF2-40B4-BE49-F238E27FC236}">
                <a16:creationId xmlns:a16="http://schemas.microsoft.com/office/drawing/2014/main" id="{4B65E277-6E17-422E-8915-0B927B816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3524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Film, TV, tech tvrtke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6f0a5e5ab74738"/>
          <a:stretch xmlns:a="http://schemas.openxmlformats.org/drawingml/2006/main"/>
        </p:blipFill>
        <p:spPr>
          <a:xfrm xmlns:a="http://schemas.openxmlformats.org/drawingml/2006/main">
            <a:off x="4362450" y="2411884"/>
            <a:ext cx="2209800" cy="3053406"/>
          </a:xfrm>
          <a:prstGeom xmlns:a="http://schemas.openxmlformats.org/drawingml/2006/main" prst="rect">
            <a:avLst/>
          </a:prstGeom>
        </p:spPr>
      </p:pic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f0c4bdb96d4abb"/>
          <a:stretch xmlns:a="http://schemas.openxmlformats.org/drawingml/2006/main"/>
        </p:blipFill>
        <p:spPr>
          <a:xfrm xmlns:a="http://schemas.openxmlformats.org/drawingml/2006/main">
            <a:off x="7119938" y="1952625"/>
            <a:ext cx="4143375" cy="4143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53023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1eb5d158a74de4"/>
          <a:stretch xmlns:a="http://schemas.openxmlformats.org/drawingml/2006/main"/>
        </p:blipFill>
        <p:spPr>
          <a:xfrm xmlns:a="http://schemas.openxmlformats.org/drawingml/2006/main">
            <a:off x="609600" y="278003"/>
            <a:ext cx="1219200" cy="491744"/>
          </a:xfrm>
          <a:prstGeom xmlns:a="http://schemas.openxmlformats.org/drawingml/2006/main" prst="rect">
            <a:avLst/>
          </a:prstGeom>
        </p:spPr>
      </p:pic>
      <p:sp>
        <p:nvSpPr>
          <p:cNvPr id="2" name="text-12-0">
            <a:extLst xmlns:a="http://schemas.openxmlformats.org/drawingml/2006/main">
              <a:ext uri="{FF2B5EF4-FFF2-40B4-BE49-F238E27FC236}">
                <a16:creationId xmlns:a16="http://schemas.microsoft.com/office/drawing/2014/main" id="{3C29EF55-4976-4144-9729-E24D130A1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3" name="text-12-1">
            <a:extLst xmlns:a="http://schemas.openxmlformats.org/drawingml/2006/main">
              <a:ext uri="{FF2B5EF4-FFF2-40B4-BE49-F238E27FC236}">
                <a16:creationId xmlns:a16="http://schemas.microsoft.com/office/drawing/2014/main" id="{BD626968-09D7-478F-98B8-EA04107FC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151515"/>
                </a:solidFill>
                <a:latin typeface="Arial"/>
                <a:ea typeface="Arial"/>
                <a:cs typeface="Arial"/>
              </a:rPr>
              <a:t>Poljska</a:t>
            </a:r>
          </a:p>
        </p:txBody>
      </p:sp>
      <p:sp>
        <p:nvSpPr>
          <p:cNvPr id="4" name="text-12-2">
            <a:extLst xmlns:a="http://schemas.openxmlformats.org/drawingml/2006/main">
              <a:ext uri="{FF2B5EF4-FFF2-40B4-BE49-F238E27FC236}">
                <a16:creationId xmlns:a16="http://schemas.microsoft.com/office/drawing/2014/main" id="{2441E24B-61C3-4B06-897C-6792C0F8E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0"/>
            <a:ext cx="4762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Nova europska sila video igara i digitalnog sadržaja</a:t>
            </a:r>
          </a:p>
        </p:txBody>
      </p:sp>
      <p:sp>
        <p:nvSpPr>
          <p:cNvPr id="5" name="text-12-3">
            <a:extLst xmlns:a="http://schemas.openxmlformats.org/drawingml/2006/main">
              <a:ext uri="{FF2B5EF4-FFF2-40B4-BE49-F238E27FC236}">
                <a16:creationId xmlns:a16="http://schemas.microsoft.com/office/drawing/2014/main" id="{AD0AF189-C395-4471-AA5B-AF1EC4133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4762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Posljednjih godina rastu oko 18% godišnje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acc4c75ce742ec"/>
          <a:stretch xmlns:a="http://schemas.openxmlformats.org/drawingml/2006/main"/>
        </p:blipFill>
        <p:spPr>
          <a:xfrm xmlns:a="http://schemas.openxmlformats.org/drawingml/2006/main">
            <a:off x="6229350" y="2134673"/>
            <a:ext cx="5353050" cy="3769754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94817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cedd4d44f24d05"/>
          <a:stretch xmlns:a="http://schemas.openxmlformats.org/drawingml/2006/main"/>
        </p:blipFill>
        <p:spPr>
          <a:xfrm xmlns:a="http://schemas.openxmlformats.org/drawingml/2006/main">
            <a:off x="609600" y="278003"/>
            <a:ext cx="1219200" cy="491744"/>
          </a:xfrm>
          <a:prstGeom xmlns:a="http://schemas.openxmlformats.org/drawingml/2006/main" prst="rect">
            <a:avLst/>
          </a:prstGeom>
        </p:spPr>
      </p:pic>
      <p:sp>
        <p:nvSpPr>
          <p:cNvPr id="2" name="text-13-0">
            <a:extLst xmlns:a="http://schemas.openxmlformats.org/drawingml/2006/main">
              <a:ext uri="{FF2B5EF4-FFF2-40B4-BE49-F238E27FC236}">
                <a16:creationId xmlns:a16="http://schemas.microsoft.com/office/drawing/2014/main" id="{3BD1145D-500B-4E05-8E9D-B9DE81EAB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3" name="text-13-1">
            <a:extLst xmlns:a="http://schemas.openxmlformats.org/drawingml/2006/main">
              <a:ext uri="{FF2B5EF4-FFF2-40B4-BE49-F238E27FC236}">
                <a16:creationId xmlns:a16="http://schemas.microsoft.com/office/drawing/2014/main" id="{798BD378-FC89-4AFA-9B02-29CFF46D2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151515"/>
                </a:solidFill>
                <a:latin typeface="Arial"/>
                <a:ea typeface="Arial"/>
                <a:cs typeface="Arial"/>
              </a:rPr>
              <a:t>Estonija</a:t>
            </a:r>
          </a:p>
        </p:txBody>
      </p:sp>
      <p:sp>
        <p:nvSpPr>
          <p:cNvPr id="4" name="text-13-2">
            <a:extLst xmlns:a="http://schemas.openxmlformats.org/drawingml/2006/main">
              <a:ext uri="{FF2B5EF4-FFF2-40B4-BE49-F238E27FC236}">
                <a16:creationId xmlns:a16="http://schemas.microsoft.com/office/drawing/2014/main" id="{526AD6BA-4EC0-4063-A8DD-800569C25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0"/>
            <a:ext cx="47625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Najveći iskorak u kapacitetima u odnosu na broj stanovnika</a:t>
            </a:r>
          </a:p>
        </p:txBody>
      </p:sp>
      <p:sp>
        <p:nvSpPr>
          <p:cNvPr id="5" name="text-13-3">
            <a:extLst xmlns:a="http://schemas.openxmlformats.org/drawingml/2006/main">
              <a:ext uri="{FF2B5EF4-FFF2-40B4-BE49-F238E27FC236}">
                <a16:creationId xmlns:a16="http://schemas.microsoft.com/office/drawing/2014/main" id="{58B48DA6-EE14-4A10-9C77-0544BBF71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52850"/>
            <a:ext cx="4762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Najbolja digitalna infrastruktura</a:t>
            </a:r>
          </a:p>
        </p:txBody>
      </p:sp>
      <p:sp>
        <p:nvSpPr>
          <p:cNvPr id="6" name="text-13-4">
            <a:extLst xmlns:a="http://schemas.openxmlformats.org/drawingml/2006/main">
              <a:ext uri="{FF2B5EF4-FFF2-40B4-BE49-F238E27FC236}">
                <a16:creationId xmlns:a16="http://schemas.microsoft.com/office/drawing/2014/main" id="{8A9335C9-8324-4ACD-A65C-6225A7F7A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4762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Najjači digitalni i start-up ekosustav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441451937c447a"/>
          <a:stretch xmlns:a="http://schemas.openxmlformats.org/drawingml/2006/main"/>
        </p:blipFill>
        <p:spPr>
          <a:xfrm xmlns:a="http://schemas.openxmlformats.org/drawingml/2006/main">
            <a:off x="6576502" y="1924050"/>
            <a:ext cx="4658746" cy="4191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69807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0963e652ff4309"/>
          <a:stretch xmlns:a="http://schemas.openxmlformats.org/drawingml/2006/main"/>
        </p:blipFill>
        <p:spPr>
          <a:xfrm xmlns:a="http://schemas.openxmlformats.org/drawingml/2006/main">
            <a:off x="609600" y="278003"/>
            <a:ext cx="1219200" cy="491744"/>
          </a:xfrm>
          <a:prstGeom xmlns:a="http://schemas.openxmlformats.org/drawingml/2006/main" prst="rect">
            <a:avLst/>
          </a:prstGeom>
        </p:spPr>
      </p:pic>
      <p:sp>
        <p:nvSpPr>
          <p:cNvPr id="2" name="text-14-0">
            <a:extLst xmlns:a="http://schemas.openxmlformats.org/drawingml/2006/main">
              <a:ext uri="{FF2B5EF4-FFF2-40B4-BE49-F238E27FC236}">
                <a16:creationId xmlns:a16="http://schemas.microsoft.com/office/drawing/2014/main" id="{0B053785-AE28-4120-9FE7-A5B5589B4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3" name="text-14-1">
            <a:extLst xmlns:a="http://schemas.openxmlformats.org/drawingml/2006/main">
              <a:ext uri="{FF2B5EF4-FFF2-40B4-BE49-F238E27FC236}">
                <a16:creationId xmlns:a16="http://schemas.microsoft.com/office/drawing/2014/main" id="{78ABB01A-741E-415A-88E5-19C3CE479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151515"/>
                </a:solidFill>
                <a:latin typeface="Arial"/>
                <a:ea typeface="Arial"/>
                <a:cs typeface="Arial"/>
              </a:rPr>
              <a:t>Nizozemska</a:t>
            </a:r>
          </a:p>
        </p:txBody>
      </p:sp>
      <p:sp>
        <p:nvSpPr>
          <p:cNvPr id="4" name="text-14-2">
            <a:extLst xmlns:a="http://schemas.openxmlformats.org/drawingml/2006/main">
              <a:ext uri="{FF2B5EF4-FFF2-40B4-BE49-F238E27FC236}">
                <a16:creationId xmlns:a16="http://schemas.microsoft.com/office/drawing/2014/main" id="{8E3F8773-99FB-4A91-BE81-4C8BA46F6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0"/>
            <a:ext cx="55721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Kreativna industrija raste brže od ostatka gospodarstva</a:t>
            </a:r>
          </a:p>
        </p:txBody>
      </p:sp>
      <p:sp>
        <p:nvSpPr>
          <p:cNvPr id="5" name="text-14-3">
            <a:extLst xmlns:a="http://schemas.openxmlformats.org/drawingml/2006/main">
              <a:ext uri="{FF2B5EF4-FFF2-40B4-BE49-F238E27FC236}">
                <a16:creationId xmlns:a16="http://schemas.microsoft.com/office/drawing/2014/main" id="{D796B76E-4828-4F2C-BBFB-9965973EC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5572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Rast zaposlenosti 3,2% godišnje</a:t>
            </a:r>
          </a:p>
        </p:txBody>
      </p:sp>
      <p:sp>
        <p:nvSpPr>
          <p:cNvPr id="6" name="text-14-4">
            <a:extLst xmlns:a="http://schemas.openxmlformats.org/drawingml/2006/main">
              <a:ext uri="{FF2B5EF4-FFF2-40B4-BE49-F238E27FC236}">
                <a16:creationId xmlns:a16="http://schemas.microsoft.com/office/drawing/2014/main" id="{CA75450F-41C4-4253-819A-87CB35722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55721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Udio zaposlenosti u sektoru najviši u Europi</a:t>
            </a:r>
          </a:p>
        </p:txBody>
      </p:sp>
      <p:sp>
        <p:nvSpPr>
          <p:cNvPr id="7" name="text-14-5">
            <a:extLst xmlns:a="http://schemas.openxmlformats.org/drawingml/2006/main">
              <a:ext uri="{FF2B5EF4-FFF2-40B4-BE49-F238E27FC236}">
                <a16:creationId xmlns:a16="http://schemas.microsoft.com/office/drawing/2014/main" id="{24C77160-4998-48B6-A46D-50B1CC561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14925"/>
            <a:ext cx="55721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Snaga: dizajn, komunikacije i kreativne poslovne usluge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3e503923684514"/>
          <a:stretch xmlns:a="http://schemas.openxmlformats.org/drawingml/2006/main"/>
        </p:blipFill>
        <p:spPr>
          <a:xfrm xmlns:a="http://schemas.openxmlformats.org/drawingml/2006/main">
            <a:off x="7705725" y="1924050"/>
            <a:ext cx="3352800" cy="4191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59880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1515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c0993f48024baa"/>
          <a:stretch xmlns:a="http://schemas.openxmlformats.org/drawingml/2006/main"/>
        </p:blipFill>
        <p:spPr>
          <a:xfrm xmlns:a="http://schemas.openxmlformats.org/drawingml/2006/main">
            <a:off x="609600" y="355219"/>
            <a:ext cx="1219200" cy="337312"/>
          </a:xfrm>
          <a:prstGeom xmlns:a="http://schemas.openxmlformats.org/drawingml/2006/main" prst="rect">
            <a:avLst/>
          </a:prstGeom>
        </p:spPr>
      </p:pic>
      <p:sp>
        <p:nvSpPr>
          <p:cNvPr id="2" name="text-15-0">
            <a:extLst xmlns:a="http://schemas.openxmlformats.org/drawingml/2006/main">
              <a:ext uri="{FF2B5EF4-FFF2-40B4-BE49-F238E27FC236}">
                <a16:creationId xmlns:a16="http://schemas.microsoft.com/office/drawing/2014/main" id="{F1C53B04-4025-4686-9927-299AB2808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B7B7B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7B7B7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sp>
        <p:nvSpPr>
          <p:cNvPr id="3" name="text-15-1">
            <a:extLst xmlns:a="http://schemas.openxmlformats.org/drawingml/2006/main">
              <a:ext uri="{FF2B5EF4-FFF2-40B4-BE49-F238E27FC236}">
                <a16:creationId xmlns:a16="http://schemas.microsoft.com/office/drawing/2014/main" id="{9D9100FC-5C29-4E7A-80C6-112E4A89A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85975"/>
            <a:ext cx="10572750" cy="3667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4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 Hrvatska?</a:t>
            </a:r>
          </a:p>
        </p:txBody>
      </p:sp>
    </p:spTree>
    <p:extLst>
      <p:ext uri="{BB962C8B-B14F-4D97-AF65-F5344CB8AC3E}">
        <p14:creationId xmlns:p14="http://schemas.microsoft.com/office/powerpoint/2010/main" val="72699721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f1a6071edc4f6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d4f43d1e4f4c27"/>
          <a:stretch xmlns:a="http://schemas.openxmlformats.org/drawingml/2006/main"/>
        </p:blipFill>
        <p:spPr>
          <a:xfrm xmlns:a="http://schemas.openxmlformats.org/drawingml/2006/main">
            <a:off x="609600" y="278003"/>
            <a:ext cx="1219200" cy="491744"/>
          </a:xfrm>
          <a:prstGeom xmlns:a="http://schemas.openxmlformats.org/drawingml/2006/main" prst="rect">
            <a:avLst/>
          </a:prstGeom>
        </p:spPr>
      </p:pic>
      <p:sp>
        <p:nvSpPr>
          <p:cNvPr id="3" name="text-16-0">
            <a:extLst xmlns:a="http://schemas.openxmlformats.org/drawingml/2006/main">
              <a:ext uri="{FF2B5EF4-FFF2-40B4-BE49-F238E27FC236}">
                <a16:creationId xmlns:a16="http://schemas.microsoft.com/office/drawing/2014/main" id="{489A3A6E-4207-4404-8C16-48D772DF4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4" name="text-16-1">
            <a:extLst xmlns:a="http://schemas.openxmlformats.org/drawingml/2006/main">
              <a:ext uri="{FF2B5EF4-FFF2-40B4-BE49-F238E27FC236}">
                <a16:creationId xmlns:a16="http://schemas.microsoft.com/office/drawing/2014/main" id="{51A2DC9B-7E89-4D87-8EEE-88B373CFB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85975"/>
            <a:ext cx="6572250" cy="3667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450" b="1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6450" b="1">
                <a:solidFill>
                  <a:srgbClr val="151515"/>
                </a:solidFill>
                <a:latin typeface="Arial"/>
                <a:ea typeface="Arial"/>
                <a:cs typeface="Arial"/>
              </a:rPr>
              <a:t>Je li Hrvatska kreativna zemlja?</a:t>
            </a:r>
          </a:p>
        </p:txBody>
      </p:sp>
    </p:spTree>
    <p:extLst>
      <p:ext uri="{BB962C8B-B14F-4D97-AF65-F5344CB8AC3E}">
        <p14:creationId xmlns:p14="http://schemas.microsoft.com/office/powerpoint/2010/main" val="197791140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c61eb3cf434de2"/>
          <a:stretch xmlns:a="http://schemas.openxmlformats.org/drawingml/2006/main"/>
        </p:blipFill>
        <p:spPr>
          <a:xfrm xmlns:a="http://schemas.openxmlformats.org/drawingml/2006/main">
            <a:off x="609600" y="278003"/>
            <a:ext cx="1219200" cy="491744"/>
          </a:xfrm>
          <a:prstGeom xmlns:a="http://schemas.openxmlformats.org/drawingml/2006/main" prst="rect">
            <a:avLst/>
          </a:prstGeom>
        </p:spPr>
      </p:pic>
      <p:sp>
        <p:nvSpPr>
          <p:cNvPr id="2" name="text-17-0">
            <a:extLst xmlns:a="http://schemas.openxmlformats.org/drawingml/2006/main">
              <a:ext uri="{FF2B5EF4-FFF2-40B4-BE49-F238E27FC236}">
                <a16:creationId xmlns:a16="http://schemas.microsoft.com/office/drawing/2014/main" id="{D0F3C00E-8061-4DAD-9F02-D6C116080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sp>
        <p:nvSpPr>
          <p:cNvPr id="3" name="text-17-1">
            <a:extLst xmlns:a="http://schemas.openxmlformats.org/drawingml/2006/main">
              <a:ext uri="{FF2B5EF4-FFF2-40B4-BE49-F238E27FC236}">
                <a16:creationId xmlns:a16="http://schemas.microsoft.com/office/drawing/2014/main" id="{9B891A3F-CC0C-46DF-A005-38DD411B3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51515"/>
                </a:solidFill>
                <a:latin typeface="Arial"/>
                <a:ea typeface="Arial"/>
                <a:cs typeface="Arial"/>
              </a:rPr>
              <a:t>Pokretači trendova u ovom dijelu Europe: Hrvati jesu kreativni</a:t>
            </a:r>
          </a:p>
        </p:txBody>
      </p:sp>
      <p:sp>
        <p:nvSpPr>
          <p:cNvPr id="4" name="text-17-2">
            <a:extLst xmlns:a="http://schemas.openxmlformats.org/drawingml/2006/main">
              <a:ext uri="{FF2B5EF4-FFF2-40B4-BE49-F238E27FC236}">
                <a16:creationId xmlns:a16="http://schemas.microsoft.com/office/drawing/2014/main" id="{E21F59F0-1F32-42CF-B14A-12D9F6882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52650"/>
            <a:ext cx="10744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EC2027"/>
                </a:solidFill>
                <a:latin typeface="Arial"/>
                <a:ea typeface="Arial"/>
                <a:cs typeface="Arial"/>
              </a:rPr>
              <a:t>1530.</a:t>
            </a:r>
            <a:r>
              <a:rPr sz="23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 prva drama (Hanibal Lucić: Robinja)</a:t>
            </a:r>
          </a:p>
        </p:txBody>
      </p:sp>
      <p:sp>
        <p:nvSpPr>
          <p:cNvPr id="5" name="text-17-3">
            <a:extLst xmlns:a="http://schemas.openxmlformats.org/drawingml/2006/main">
              <a:ext uri="{FF2B5EF4-FFF2-40B4-BE49-F238E27FC236}">
                <a16:creationId xmlns:a16="http://schemas.microsoft.com/office/drawing/2014/main" id="{1920D44F-3076-4F08-B4E1-49DBACF43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28925"/>
            <a:ext cx="10744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EC2027"/>
                </a:solidFill>
                <a:latin typeface="Arial"/>
                <a:ea typeface="Arial"/>
                <a:cs typeface="Arial"/>
              </a:rPr>
              <a:t>1536.</a:t>
            </a:r>
            <a:r>
              <a:rPr sz="23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 prvi roman (Petar Zoranić: Planine)</a:t>
            </a:r>
          </a:p>
        </p:txBody>
      </p:sp>
      <p:sp>
        <p:nvSpPr>
          <p:cNvPr id="6" name="text-17-4">
            <a:extLst xmlns:a="http://schemas.openxmlformats.org/drawingml/2006/main">
              <a:ext uri="{FF2B5EF4-FFF2-40B4-BE49-F238E27FC236}">
                <a16:creationId xmlns:a16="http://schemas.microsoft.com/office/drawing/2014/main" id="{054016AC-AB54-4806-A6A6-77A8F9BF0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05200"/>
            <a:ext cx="10744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EC2027"/>
                </a:solidFill>
                <a:latin typeface="Arial"/>
                <a:ea typeface="Arial"/>
                <a:cs typeface="Arial"/>
              </a:rPr>
              <a:t>1612.</a:t>
            </a:r>
            <a:r>
              <a:rPr sz="23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 prvo javno kazalište u Europi (Hvar)</a:t>
            </a:r>
          </a:p>
        </p:txBody>
      </p:sp>
      <p:sp>
        <p:nvSpPr>
          <p:cNvPr id="7" name="text-17-5">
            <a:extLst xmlns:a="http://schemas.openxmlformats.org/drawingml/2006/main">
              <a:ext uri="{FF2B5EF4-FFF2-40B4-BE49-F238E27FC236}">
                <a16:creationId xmlns:a16="http://schemas.microsoft.com/office/drawing/2014/main" id="{2D0DF88E-BCEB-47B6-9A91-1A6B3595F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81475"/>
            <a:ext cx="107442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EC2027"/>
                </a:solidFill>
                <a:latin typeface="Arial"/>
                <a:ea typeface="Arial"/>
                <a:cs typeface="Arial"/>
              </a:rPr>
              <a:t>1846.</a:t>
            </a:r>
            <a:r>
              <a:rPr sz="23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 izvedena prva hrvatska opera (Vatroslav Lisinski: Ljubav i zloba)</a:t>
            </a:r>
          </a:p>
        </p:txBody>
      </p:sp>
    </p:spTree>
    <p:extLst>
      <p:ext uri="{BB962C8B-B14F-4D97-AF65-F5344CB8AC3E}">
        <p14:creationId xmlns:p14="http://schemas.microsoft.com/office/powerpoint/2010/main" val="130553962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c9a2e5e2cf4870"/>
          <a:stretch xmlns:a="http://schemas.openxmlformats.org/drawingml/2006/main"/>
        </p:blipFill>
        <p:spPr>
          <a:xfrm xmlns:a="http://schemas.openxmlformats.org/drawingml/2006/main">
            <a:off x="609600" y="278003"/>
            <a:ext cx="1219200" cy="491744"/>
          </a:xfrm>
          <a:prstGeom xmlns:a="http://schemas.openxmlformats.org/drawingml/2006/main" prst="rect">
            <a:avLst/>
          </a:prstGeom>
        </p:spPr>
      </p:pic>
      <p:sp>
        <p:nvSpPr>
          <p:cNvPr id="2" name="text-18-0">
            <a:extLst xmlns:a="http://schemas.openxmlformats.org/drawingml/2006/main">
              <a:ext uri="{FF2B5EF4-FFF2-40B4-BE49-F238E27FC236}">
                <a16:creationId xmlns:a16="http://schemas.microsoft.com/office/drawing/2014/main" id="{2111E6FA-1972-40BF-9D60-7286792AD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sp>
        <p:nvSpPr>
          <p:cNvPr id="3" name="text-18-1">
            <a:extLst xmlns:a="http://schemas.openxmlformats.org/drawingml/2006/main">
              <a:ext uri="{FF2B5EF4-FFF2-40B4-BE49-F238E27FC236}">
                <a16:creationId xmlns:a16="http://schemas.microsoft.com/office/drawing/2014/main" id="{6505CB22-EAF9-40E7-9857-EABBD28C2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51515"/>
                </a:solidFill>
                <a:latin typeface="Arial"/>
                <a:ea typeface="Arial"/>
                <a:cs typeface="Arial"/>
              </a:rPr>
              <a:t>Pokretači trendova u ovom dijelu Europe: Hrvati jesu kreativni</a:t>
            </a:r>
          </a:p>
        </p:txBody>
      </p:sp>
      <p:sp>
        <p:nvSpPr>
          <p:cNvPr id="4" name="text-18-2">
            <a:extLst xmlns:a="http://schemas.openxmlformats.org/drawingml/2006/main">
              <a:ext uri="{FF2B5EF4-FFF2-40B4-BE49-F238E27FC236}">
                <a16:creationId xmlns:a16="http://schemas.microsoft.com/office/drawing/2014/main" id="{6103AFD3-FB5D-425D-BBE3-06415C443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52650"/>
            <a:ext cx="10744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EC2027"/>
                </a:solidFill>
                <a:latin typeface="Arial"/>
                <a:ea typeface="Arial"/>
                <a:cs typeface="Arial"/>
              </a:rPr>
              <a:t>1896.</a:t>
            </a:r>
            <a:r>
              <a:rPr sz="23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 prikazan prvi film u Zagrebu</a:t>
            </a:r>
          </a:p>
        </p:txBody>
      </p:sp>
      <p:sp>
        <p:nvSpPr>
          <p:cNvPr id="5" name="text-18-3">
            <a:extLst xmlns:a="http://schemas.openxmlformats.org/drawingml/2006/main">
              <a:ext uri="{FF2B5EF4-FFF2-40B4-BE49-F238E27FC236}">
                <a16:creationId xmlns:a16="http://schemas.microsoft.com/office/drawing/2014/main" id="{B6709008-B5B1-4580-AE86-C052B9153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28925"/>
            <a:ext cx="10744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EC2027"/>
                </a:solidFill>
                <a:latin typeface="Arial"/>
                <a:ea typeface="Arial"/>
                <a:cs typeface="Arial"/>
              </a:rPr>
              <a:t>1917.</a:t>
            </a:r>
            <a:r>
              <a:rPr sz="23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 premijera prvog hrvatskog filma (Brcko u Zagrebu Arnošta Grunda)</a:t>
            </a:r>
          </a:p>
        </p:txBody>
      </p:sp>
      <p:sp>
        <p:nvSpPr>
          <p:cNvPr id="6" name="text-18-4">
            <a:extLst xmlns:a="http://schemas.openxmlformats.org/drawingml/2006/main">
              <a:ext uri="{FF2B5EF4-FFF2-40B4-BE49-F238E27FC236}">
                <a16:creationId xmlns:a16="http://schemas.microsoft.com/office/drawing/2014/main" id="{7BD6E19E-CF6D-4A68-ABE5-24C0AB356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05200"/>
            <a:ext cx="10744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EC2027"/>
                </a:solidFill>
                <a:latin typeface="Arial"/>
                <a:ea typeface="Arial"/>
                <a:cs typeface="Arial"/>
              </a:rPr>
              <a:t>1926.</a:t>
            </a:r>
            <a:r>
              <a:rPr sz="23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 Radio Zagreb</a:t>
            </a:r>
          </a:p>
        </p:txBody>
      </p:sp>
      <p:sp>
        <p:nvSpPr>
          <p:cNvPr id="7" name="text-18-5">
            <a:extLst xmlns:a="http://schemas.openxmlformats.org/drawingml/2006/main">
              <a:ext uri="{FF2B5EF4-FFF2-40B4-BE49-F238E27FC236}">
                <a16:creationId xmlns:a16="http://schemas.microsoft.com/office/drawing/2014/main" id="{C9A3D501-578C-4B15-AC1B-C813FE444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81475"/>
            <a:ext cx="107442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EC2027"/>
                </a:solidFill>
                <a:latin typeface="Arial"/>
                <a:ea typeface="Arial"/>
                <a:cs typeface="Arial"/>
              </a:rPr>
              <a:t>1953.</a:t>
            </a:r>
            <a:r>
              <a:rPr sz="23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 Zagrebački festival (dvije godine nakon San Rema i dvije godine prije Eurosonga)</a:t>
            </a:r>
          </a:p>
        </p:txBody>
      </p:sp>
      <p:sp>
        <p:nvSpPr>
          <p:cNvPr id="8" name="text-18-6">
            <a:extLst xmlns:a="http://schemas.openxmlformats.org/drawingml/2006/main">
              <a:ext uri="{FF2B5EF4-FFF2-40B4-BE49-F238E27FC236}">
                <a16:creationId xmlns:a16="http://schemas.microsoft.com/office/drawing/2014/main" id="{D88DB017-F9E1-4639-9889-C6803E16E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10744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EC2027"/>
                </a:solidFill>
                <a:latin typeface="Arial"/>
                <a:ea typeface="Arial"/>
                <a:cs typeface="Arial"/>
              </a:rPr>
              <a:t>1954.</a:t>
            </a:r>
            <a:r>
              <a:rPr sz="23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 Pulski filmski festival</a:t>
            </a:r>
          </a:p>
        </p:txBody>
      </p:sp>
    </p:spTree>
    <p:extLst>
      <p:ext uri="{BB962C8B-B14F-4D97-AF65-F5344CB8AC3E}">
        <p14:creationId xmlns:p14="http://schemas.microsoft.com/office/powerpoint/2010/main" val="6672882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819e97d9a64c18"/>
          <a:stretch xmlns:a="http://schemas.openxmlformats.org/drawingml/2006/main"/>
        </p:blipFill>
        <p:spPr>
          <a:xfrm xmlns:a="http://schemas.openxmlformats.org/drawingml/2006/main">
            <a:off x="609600" y="278003"/>
            <a:ext cx="1219200" cy="491744"/>
          </a:xfrm>
          <a:prstGeom xmlns:a="http://schemas.openxmlformats.org/drawingml/2006/main" prst="rect">
            <a:avLst/>
          </a:prstGeom>
        </p:spPr>
      </p:pic>
      <p:sp>
        <p:nvSpPr>
          <p:cNvPr id="2" name="text-19-0">
            <a:extLst xmlns:a="http://schemas.openxmlformats.org/drawingml/2006/main">
              <a:ext uri="{FF2B5EF4-FFF2-40B4-BE49-F238E27FC236}">
                <a16:creationId xmlns:a16="http://schemas.microsoft.com/office/drawing/2014/main" id="{D92C898F-7B59-49C3-AC73-A79BD63D6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sp>
        <p:nvSpPr>
          <p:cNvPr id="3" name="text-19-1">
            <a:extLst xmlns:a="http://schemas.openxmlformats.org/drawingml/2006/main">
              <a:ext uri="{FF2B5EF4-FFF2-40B4-BE49-F238E27FC236}">
                <a16:creationId xmlns:a16="http://schemas.microsoft.com/office/drawing/2014/main" id="{8E195AD7-985B-47B8-B5C0-02A9682A1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51515"/>
                </a:solidFill>
                <a:latin typeface="Arial"/>
                <a:ea typeface="Arial"/>
                <a:cs typeface="Arial"/>
              </a:rPr>
              <a:t>Pokretači trendova u ovom dijelu Europe: Hrvati jesu kreativni</a:t>
            </a:r>
          </a:p>
        </p:txBody>
      </p:sp>
      <p:sp>
        <p:nvSpPr>
          <p:cNvPr id="4" name="text-19-2">
            <a:extLst xmlns:a="http://schemas.openxmlformats.org/drawingml/2006/main">
              <a:ext uri="{FF2B5EF4-FFF2-40B4-BE49-F238E27FC236}">
                <a16:creationId xmlns:a16="http://schemas.microsoft.com/office/drawing/2014/main" id="{458ED8D3-A21E-499F-A0BA-FA12E87F1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52650"/>
            <a:ext cx="10744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EC2027"/>
                </a:solidFill>
                <a:latin typeface="Arial"/>
                <a:ea typeface="Arial"/>
                <a:cs typeface="Arial"/>
              </a:rPr>
              <a:t>1956.</a:t>
            </a:r>
            <a:r>
              <a:rPr sz="23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 Televizija Zagreb (HRT)</a:t>
            </a:r>
          </a:p>
        </p:txBody>
      </p:sp>
      <p:sp>
        <p:nvSpPr>
          <p:cNvPr id="5" name="text-19-3">
            <a:extLst xmlns:a="http://schemas.openxmlformats.org/drawingml/2006/main">
              <a:ext uri="{FF2B5EF4-FFF2-40B4-BE49-F238E27FC236}">
                <a16:creationId xmlns:a16="http://schemas.microsoft.com/office/drawing/2014/main" id="{6AEFD5CC-6F3E-4E60-B5F3-0C9B814B1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28925"/>
            <a:ext cx="10744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EC2027"/>
                </a:solidFill>
                <a:latin typeface="Arial"/>
                <a:ea typeface="Arial"/>
                <a:cs typeface="Arial"/>
              </a:rPr>
              <a:t>1958.</a:t>
            </a:r>
            <a:r>
              <a:rPr sz="23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 Opatijski festival</a:t>
            </a:r>
          </a:p>
        </p:txBody>
      </p:sp>
      <p:sp>
        <p:nvSpPr>
          <p:cNvPr id="6" name="text-19-4">
            <a:extLst xmlns:a="http://schemas.openxmlformats.org/drawingml/2006/main">
              <a:ext uri="{FF2B5EF4-FFF2-40B4-BE49-F238E27FC236}">
                <a16:creationId xmlns:a16="http://schemas.microsoft.com/office/drawing/2014/main" id="{2FB3A7E2-242E-48E0-8B95-98D425119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05200"/>
            <a:ext cx="107442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EXAT 51 (1951.–1956.), Gorgona (1959.–1966.) i Nove tendencije (1961.–1973.)</a:t>
            </a:r>
          </a:p>
        </p:txBody>
      </p:sp>
      <p:sp>
        <p:nvSpPr>
          <p:cNvPr id="7" name="text-19-5">
            <a:extLst xmlns:a="http://schemas.openxmlformats.org/drawingml/2006/main">
              <a:ext uri="{FF2B5EF4-FFF2-40B4-BE49-F238E27FC236}">
                <a16:creationId xmlns:a16="http://schemas.microsoft.com/office/drawing/2014/main" id="{4C64DC26-AC17-430F-B88F-435D43C7F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43425"/>
            <a:ext cx="10744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EC2027"/>
                </a:solidFill>
                <a:latin typeface="Arial"/>
                <a:ea typeface="Arial"/>
                <a:cs typeface="Arial"/>
              </a:rPr>
              <a:t>1962.</a:t>
            </a:r>
            <a:r>
              <a:rPr sz="23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 Surogat Dušana Vukotića i prvi Oscar za crtani film izvan SAD-a</a:t>
            </a:r>
          </a:p>
        </p:txBody>
      </p:sp>
    </p:spTree>
    <p:extLst>
      <p:ext uri="{BB962C8B-B14F-4D97-AF65-F5344CB8AC3E}">
        <p14:creationId xmlns:p14="http://schemas.microsoft.com/office/powerpoint/2010/main" val="84138802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1515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7e999e20d34189"/>
          <a:stretch xmlns:a="http://schemas.openxmlformats.org/drawingml/2006/main"/>
        </p:blipFill>
        <p:spPr>
          <a:xfrm xmlns:a="http://schemas.openxmlformats.org/drawingml/2006/main">
            <a:off x="609600" y="355219"/>
            <a:ext cx="1219200" cy="337312"/>
          </a:xfrm>
          <a:prstGeom xmlns:a="http://schemas.openxmlformats.org/drawingml/2006/main" prst="rect">
            <a:avLst/>
          </a:prstGeom>
        </p:spPr>
      </p:pic>
      <p:sp>
        <p:nvSpPr>
          <p:cNvPr id="2" name="text-20-0">
            <a:extLst xmlns:a="http://schemas.openxmlformats.org/drawingml/2006/main">
              <a:ext uri="{FF2B5EF4-FFF2-40B4-BE49-F238E27FC236}">
                <a16:creationId xmlns:a16="http://schemas.microsoft.com/office/drawing/2014/main" id="{0E004AC4-30EB-4999-A1EF-B3A0EEF24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B7B7B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7B7B7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  <p:sp>
        <p:nvSpPr>
          <p:cNvPr id="3" name="text-20-1">
            <a:extLst xmlns:a="http://schemas.openxmlformats.org/drawingml/2006/main">
              <a:ext uri="{FF2B5EF4-FFF2-40B4-BE49-F238E27FC236}">
                <a16:creationId xmlns:a16="http://schemas.microsoft.com/office/drawing/2014/main" id="{FFFF1FEE-D94A-41B9-9EA5-B024D4075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85975"/>
            <a:ext cx="10572750" cy="3667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1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51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Kakav je imidž (brend) Hrvatske u svijetu danas?</a:t>
            </a:r>
          </a:p>
        </p:txBody>
      </p:sp>
    </p:spTree>
    <p:extLst>
      <p:ext uri="{BB962C8B-B14F-4D97-AF65-F5344CB8AC3E}">
        <p14:creationId xmlns:p14="http://schemas.microsoft.com/office/powerpoint/2010/main" val="39612884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a7a3871c364666"/>
          <a:stretch xmlns:a="http://schemas.openxmlformats.org/drawingml/2006/main"/>
        </p:blipFill>
        <p:spPr>
          <a:xfrm xmlns:a="http://schemas.openxmlformats.org/drawingml/2006/main">
            <a:off x="609600" y="278003"/>
            <a:ext cx="1219200" cy="491744"/>
          </a:xfrm>
          <a:prstGeom xmlns:a="http://schemas.openxmlformats.org/drawingml/2006/main" prst="rect">
            <a:avLst/>
          </a:prstGeom>
        </p:spPr>
      </p:pic>
      <p:sp>
        <p:nvSpPr>
          <p:cNvPr id="2" name="text-21-0">
            <a:extLst xmlns:a="http://schemas.openxmlformats.org/drawingml/2006/main">
              <a:ext uri="{FF2B5EF4-FFF2-40B4-BE49-F238E27FC236}">
                <a16:creationId xmlns:a16="http://schemas.microsoft.com/office/drawing/2014/main" id="{E223F1B9-ABCC-472C-9B60-C9AB84291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  <p:sp>
        <p:nvSpPr>
          <p:cNvPr id="3" name="text-21-1">
            <a:extLst xmlns:a="http://schemas.openxmlformats.org/drawingml/2006/main">
              <a:ext uri="{FF2B5EF4-FFF2-40B4-BE49-F238E27FC236}">
                <a16:creationId xmlns:a16="http://schemas.microsoft.com/office/drawing/2014/main" id="{356CEF1C-E4A5-4C8C-AC27-81BF07758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51515"/>
                </a:solidFill>
                <a:latin typeface="Arial"/>
                <a:ea typeface="Arial"/>
                <a:cs typeface="Arial"/>
              </a:rPr>
              <a:t>Kako Hrvatska stoji na globalnim brend indeksima?</a:t>
            </a:r>
          </a:p>
        </p:txBody>
      </p:sp>
      <p:sp>
        <p:nvSpPr>
          <p:cNvPr id="4" name="text-21-2">
            <a:extLst xmlns:a="http://schemas.openxmlformats.org/drawingml/2006/main">
              <a:ext uri="{FF2B5EF4-FFF2-40B4-BE49-F238E27FC236}">
                <a16:creationId xmlns:a16="http://schemas.microsoft.com/office/drawing/2014/main" id="{78463903-CE81-45E7-9D8B-E677F533D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10972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Brand Finance Nation Brand 2025. – </a:t>
            </a:r>
            <a:r>
              <a:rPr sz="2625" b="1">
                <a:solidFill>
                  <a:srgbClr val="EC2027"/>
                </a:solidFill>
                <a:latin typeface="Arial"/>
                <a:ea typeface="Arial"/>
                <a:cs typeface="Arial"/>
              </a:rPr>
              <a:t>71.</a:t>
            </a:r>
            <a:r>
              <a:rPr sz="26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 od 193.</a:t>
            </a:r>
          </a:p>
        </p:txBody>
      </p:sp>
      <p:sp>
        <p:nvSpPr>
          <p:cNvPr id="5" name="text-21-3">
            <a:extLst xmlns:a="http://schemas.openxmlformats.org/drawingml/2006/main">
              <a:ext uri="{FF2B5EF4-FFF2-40B4-BE49-F238E27FC236}">
                <a16:creationId xmlns:a16="http://schemas.microsoft.com/office/drawing/2014/main" id="{CA47F980-8DA9-40F7-AB4D-F930513F8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52775"/>
            <a:ext cx="10972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Brand Finance Soft Power 2025. – </a:t>
            </a:r>
            <a:r>
              <a:rPr sz="2625" b="1">
                <a:solidFill>
                  <a:srgbClr val="EC2027"/>
                </a:solidFill>
                <a:latin typeface="Arial"/>
                <a:ea typeface="Arial"/>
                <a:cs typeface="Arial"/>
              </a:rPr>
              <a:t>48</a:t>
            </a:r>
            <a:r>
              <a:rPr sz="26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 od 193.</a:t>
            </a:r>
          </a:p>
        </p:txBody>
      </p:sp>
      <p:sp>
        <p:nvSpPr>
          <p:cNvPr id="6" name="text-21-4">
            <a:extLst xmlns:a="http://schemas.openxmlformats.org/drawingml/2006/main">
              <a:ext uri="{FF2B5EF4-FFF2-40B4-BE49-F238E27FC236}">
                <a16:creationId xmlns:a16="http://schemas.microsoft.com/office/drawing/2014/main" id="{282D67EB-AC9F-4F0C-8916-1C8B37E54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67175"/>
            <a:ext cx="10972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Good Country Indeks 2025. – </a:t>
            </a:r>
            <a:r>
              <a:rPr sz="2625" b="1">
                <a:solidFill>
                  <a:srgbClr val="EC2027"/>
                </a:solidFill>
                <a:latin typeface="Arial"/>
                <a:ea typeface="Arial"/>
                <a:cs typeface="Arial"/>
              </a:rPr>
              <a:t>40</a:t>
            </a:r>
          </a:p>
        </p:txBody>
      </p:sp>
      <p:sp>
        <p:nvSpPr>
          <p:cNvPr id="7" name="text-21-5">
            <a:extLst xmlns:a="http://schemas.openxmlformats.org/drawingml/2006/main">
              <a:ext uri="{FF2B5EF4-FFF2-40B4-BE49-F238E27FC236}">
                <a16:creationId xmlns:a16="http://schemas.microsoft.com/office/drawing/2014/main" id="{69941D55-BC0F-41DE-BE4B-C8F9DD1B6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109728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World Happiness Report 2026. – </a:t>
            </a:r>
            <a:r>
              <a:rPr sz="2625" b="1">
                <a:solidFill>
                  <a:srgbClr val="EC2027"/>
                </a:solidFill>
                <a:latin typeface="Arial"/>
                <a:ea typeface="Arial"/>
                <a:cs typeface="Arial"/>
              </a:rPr>
              <a:t>70</a:t>
            </a:r>
          </a:p>
        </p:txBody>
      </p:sp>
    </p:spTree>
    <p:extLst>
      <p:ext uri="{BB962C8B-B14F-4D97-AF65-F5344CB8AC3E}">
        <p14:creationId xmlns:p14="http://schemas.microsoft.com/office/powerpoint/2010/main" val="202625119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464075b28e4a51"/>
          <a:stretch xmlns:a="http://schemas.openxmlformats.org/drawingml/2006/main"/>
        </p:blipFill>
        <p:spPr>
          <a:xfrm xmlns:a="http://schemas.openxmlformats.org/drawingml/2006/main">
            <a:off x="609600" y="278003"/>
            <a:ext cx="1219200" cy="491744"/>
          </a:xfrm>
          <a:prstGeom xmlns:a="http://schemas.openxmlformats.org/drawingml/2006/main" prst="rect">
            <a:avLst/>
          </a:prstGeom>
        </p:spPr>
      </p:pic>
      <p:sp>
        <p:nvSpPr>
          <p:cNvPr id="2" name="text-22-0">
            <a:extLst xmlns:a="http://schemas.openxmlformats.org/drawingml/2006/main">
              <a:ext uri="{FF2B5EF4-FFF2-40B4-BE49-F238E27FC236}">
                <a16:creationId xmlns:a16="http://schemas.microsoft.com/office/drawing/2014/main" id="{15A544DE-6CEB-4A58-BCDD-8DD4B174D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23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d73694605f4048"/>
          <a:stretch xmlns:a="http://schemas.openxmlformats.org/drawingml/2006/main"/>
        </p:blipFill>
        <p:spPr>
          <a:xfrm xmlns:a="http://schemas.openxmlformats.org/drawingml/2006/main">
            <a:off x="1549400" y="1057275"/>
            <a:ext cx="9093200" cy="51149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61922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af06d4a5e44215"/>
          <a:stretch xmlns:a="http://schemas.openxmlformats.org/drawingml/2006/main"/>
        </p:blipFill>
        <p:spPr>
          <a:xfrm xmlns:a="http://schemas.openxmlformats.org/drawingml/2006/main">
            <a:off x="609600" y="278003"/>
            <a:ext cx="1219200" cy="491744"/>
          </a:xfrm>
          <a:prstGeom xmlns:a="http://schemas.openxmlformats.org/drawingml/2006/main" prst="rect">
            <a:avLst/>
          </a:prstGeom>
        </p:spPr>
      </p:pic>
      <p:sp>
        <p:nvSpPr>
          <p:cNvPr id="2" name="text-23-0">
            <a:extLst xmlns:a="http://schemas.openxmlformats.org/drawingml/2006/main">
              <a:ext uri="{FF2B5EF4-FFF2-40B4-BE49-F238E27FC236}">
                <a16:creationId xmlns:a16="http://schemas.microsoft.com/office/drawing/2014/main" id="{A22122C3-D882-4DCD-8328-CF1231B26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24</a:t>
            </a:r>
          </a:p>
        </p:txBody>
      </p:sp>
      <p:sp>
        <p:nvSpPr>
          <p:cNvPr id="3" name="text-23-1">
            <a:extLst xmlns:a="http://schemas.openxmlformats.org/drawingml/2006/main">
              <a:ext uri="{FF2B5EF4-FFF2-40B4-BE49-F238E27FC236}">
                <a16:creationId xmlns:a16="http://schemas.microsoft.com/office/drawing/2014/main" id="{B2861EEC-97C8-4BAA-A152-AF34028ED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51515"/>
                </a:solidFill>
                <a:latin typeface="Arial"/>
                <a:ea typeface="Arial"/>
                <a:cs typeface="Arial"/>
              </a:rPr>
              <a:t>GII 2025.</a:t>
            </a:r>
          </a:p>
        </p:txBody>
      </p:sp>
      <p:sp>
        <p:nvSpPr>
          <p:cNvPr id="4" name="text-23-2">
            <a:extLst xmlns:a="http://schemas.openxmlformats.org/drawingml/2006/main">
              <a:ext uri="{FF2B5EF4-FFF2-40B4-BE49-F238E27FC236}">
                <a16:creationId xmlns:a16="http://schemas.microsoft.com/office/drawing/2014/main" id="{B8B6DC42-2A83-42EE-9743-F4951E01A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50673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EC2027"/>
                </a:solidFill>
                <a:latin typeface="Arial"/>
                <a:ea typeface="Arial"/>
                <a:cs typeface="Arial"/>
              </a:rPr>
              <a:t>40.</a:t>
            </a:r>
            <a:r>
              <a:rPr sz="2550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 Hrvatska u ukupnom poretku</a:t>
            </a:r>
          </a:p>
        </p:txBody>
      </p:sp>
      <p:sp>
        <p:nvSpPr>
          <p:cNvPr id="5" name="text-23-3">
            <a:extLst xmlns:a="http://schemas.openxmlformats.org/drawingml/2006/main">
              <a:ext uri="{FF2B5EF4-FFF2-40B4-BE49-F238E27FC236}">
                <a16:creationId xmlns:a16="http://schemas.microsoft.com/office/drawing/2014/main" id="{B89E381C-CC89-4625-8B25-47706E2C6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33775"/>
            <a:ext cx="50673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EC2027"/>
                </a:solidFill>
                <a:latin typeface="Arial"/>
                <a:ea typeface="Arial"/>
                <a:cs typeface="Arial"/>
              </a:rPr>
              <a:t>44.</a:t>
            </a:r>
            <a:r>
              <a:rPr sz="2550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 po kreativnim outputima</a:t>
            </a:r>
          </a:p>
        </p:txBody>
      </p:sp>
      <p:sp>
        <p:nvSpPr>
          <p:cNvPr id="6" name="text-23-4">
            <a:extLst xmlns:a="http://schemas.openxmlformats.org/drawingml/2006/main">
              <a:ext uri="{FF2B5EF4-FFF2-40B4-BE49-F238E27FC236}">
                <a16:creationId xmlns:a16="http://schemas.microsoft.com/office/drawing/2014/main" id="{2E84ED29-392E-45D1-8A49-87193D8F2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95850"/>
            <a:ext cx="50673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EC2027"/>
                </a:solidFill>
                <a:latin typeface="Arial"/>
                <a:ea typeface="Arial"/>
                <a:cs typeface="Arial"/>
              </a:rPr>
              <a:t>16.</a:t>
            </a:r>
            <a:r>
              <a:rPr sz="2550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 po kvaliteti izvoza kulturnih i kreativnih usluga</a:t>
            </a:r>
          </a:p>
        </p:txBody>
      </p:sp>
      <p:sp>
        <p:nvSpPr>
          <p:cNvPr id="7" name="text-23-5">
            <a:extLst xmlns:a="http://schemas.openxmlformats.org/drawingml/2006/main">
              <a:ext uri="{FF2B5EF4-FFF2-40B4-BE49-F238E27FC236}">
                <a16:creationId xmlns:a16="http://schemas.microsoft.com/office/drawing/2014/main" id="{920A9468-AC68-42B9-9E80-8B02FC8AE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171700"/>
            <a:ext cx="50673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EC2027"/>
                </a:solidFill>
                <a:latin typeface="Arial"/>
                <a:ea typeface="Arial"/>
                <a:cs typeface="Arial"/>
              </a:rPr>
              <a:t>56.</a:t>
            </a:r>
            <a:r>
              <a:rPr sz="2550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 po razini izvoza kreativnih dobara</a:t>
            </a:r>
          </a:p>
        </p:txBody>
      </p:sp>
      <p:sp>
        <p:nvSpPr>
          <p:cNvPr id="8" name="text-23-6">
            <a:extLst xmlns:a="http://schemas.openxmlformats.org/drawingml/2006/main">
              <a:ext uri="{FF2B5EF4-FFF2-40B4-BE49-F238E27FC236}">
                <a16:creationId xmlns:a16="http://schemas.microsoft.com/office/drawing/2014/main" id="{82F2F432-9901-4512-9335-C26E7E1A1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533775"/>
            <a:ext cx="50673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EC2027"/>
                </a:solidFill>
                <a:latin typeface="Arial"/>
                <a:ea typeface="Arial"/>
                <a:cs typeface="Arial"/>
              </a:rPr>
              <a:t>14.</a:t>
            </a:r>
            <a:r>
              <a:rPr sz="2550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 po igranim filmovima po stanovniku</a:t>
            </a:r>
          </a:p>
        </p:txBody>
      </p:sp>
      <p:sp>
        <p:nvSpPr>
          <p:cNvPr id="9" name="text-23-7">
            <a:extLst xmlns:a="http://schemas.openxmlformats.org/drawingml/2006/main">
              <a:ext uri="{FF2B5EF4-FFF2-40B4-BE49-F238E27FC236}">
                <a16:creationId xmlns:a16="http://schemas.microsoft.com/office/drawing/2014/main" id="{76DD0054-E277-46BF-88A7-EBA72FAB1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895850"/>
            <a:ext cx="50673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EC2027"/>
                </a:solidFill>
                <a:latin typeface="Arial"/>
                <a:ea typeface="Arial"/>
                <a:cs typeface="Arial"/>
              </a:rPr>
              <a:t>75.</a:t>
            </a:r>
            <a:r>
              <a:rPr sz="2550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 globalna vrijednost hrvatskih brendova</a:t>
            </a:r>
          </a:p>
        </p:txBody>
      </p:sp>
    </p:spTree>
    <p:extLst>
      <p:ext uri="{BB962C8B-B14F-4D97-AF65-F5344CB8AC3E}">
        <p14:creationId xmlns:p14="http://schemas.microsoft.com/office/powerpoint/2010/main" val="152903219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0017ad4a0947f5"/>
          <a:stretch xmlns:a="http://schemas.openxmlformats.org/drawingml/2006/main"/>
        </p:blipFill>
        <p:spPr>
          <a:xfrm xmlns:a="http://schemas.openxmlformats.org/drawingml/2006/main">
            <a:off x="609600" y="278003"/>
            <a:ext cx="1219200" cy="491744"/>
          </a:xfrm>
          <a:prstGeom xmlns:a="http://schemas.openxmlformats.org/drawingml/2006/main" prst="rect">
            <a:avLst/>
          </a:prstGeom>
        </p:spPr>
      </p:pic>
      <p:sp>
        <p:nvSpPr>
          <p:cNvPr id="2" name="text-24-0">
            <a:extLst xmlns:a="http://schemas.openxmlformats.org/drawingml/2006/main">
              <a:ext uri="{FF2B5EF4-FFF2-40B4-BE49-F238E27FC236}">
                <a16:creationId xmlns:a16="http://schemas.microsoft.com/office/drawing/2014/main" id="{3CDB95C1-6B24-4C53-87C9-8C016A505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25</a:t>
            </a:r>
          </a:p>
        </p:txBody>
      </p:sp>
      <p:sp>
        <p:nvSpPr>
          <p:cNvPr id="3" name="text-24-1">
            <a:extLst xmlns:a="http://schemas.openxmlformats.org/drawingml/2006/main">
              <a:ext uri="{FF2B5EF4-FFF2-40B4-BE49-F238E27FC236}">
                <a16:creationId xmlns:a16="http://schemas.microsoft.com/office/drawing/2014/main" id="{B2A270C0-E4EC-406C-9A12-5468C5087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275" b="1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4275" b="1">
                <a:solidFill>
                  <a:srgbClr val="151515"/>
                </a:solidFill>
                <a:latin typeface="Arial"/>
                <a:ea typeface="Arial"/>
                <a:cs typeface="Arial"/>
              </a:rPr>
              <a:t>Quality of Life</a:t>
            </a:r>
          </a:p>
        </p:txBody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abb0a5cc314cd4"/>
          <a:stretch xmlns:a="http://schemas.openxmlformats.org/drawingml/2006/main"/>
        </p:blipFill>
        <p:spPr>
          <a:xfrm xmlns:a="http://schemas.openxmlformats.org/drawingml/2006/main">
            <a:off x="8708708" y="552450"/>
            <a:ext cx="2299335" cy="1352550"/>
          </a:xfrm>
          <a:prstGeom xmlns:a="http://schemas.openxmlformats.org/drawingml/2006/main" prst="rect">
            <a:avLst/>
          </a:prstGeom>
        </p:spPr>
      </p:pic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0abb81fa124ee1"/>
          <a:stretch xmlns:a="http://schemas.openxmlformats.org/drawingml/2006/main"/>
        </p:blipFill>
        <p:spPr>
          <a:xfrm xmlns:a="http://schemas.openxmlformats.org/drawingml/2006/main">
            <a:off x="2523067" y="2105025"/>
            <a:ext cx="7145867" cy="40195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17908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733a04c41a415f"/>
          <a:stretch xmlns:a="http://schemas.openxmlformats.org/drawingml/2006/main"/>
        </p:blipFill>
        <p:spPr>
          <a:xfrm xmlns:a="http://schemas.openxmlformats.org/drawingml/2006/main">
            <a:off x="609600" y="278003"/>
            <a:ext cx="1219200" cy="491744"/>
          </a:xfrm>
          <a:prstGeom xmlns:a="http://schemas.openxmlformats.org/drawingml/2006/main" prst="rect">
            <a:avLst/>
          </a:prstGeom>
        </p:spPr>
      </p:pic>
      <p:sp>
        <p:nvSpPr>
          <p:cNvPr id="2" name="text-25-0">
            <a:extLst xmlns:a="http://schemas.openxmlformats.org/drawingml/2006/main">
              <a:ext uri="{FF2B5EF4-FFF2-40B4-BE49-F238E27FC236}">
                <a16:creationId xmlns:a16="http://schemas.microsoft.com/office/drawing/2014/main" id="{21D1FF2F-CA87-4321-BBB7-E4696C8F3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26</a:t>
            </a:r>
          </a:p>
        </p:txBody>
      </p:sp>
      <p:sp>
        <p:nvSpPr>
          <p:cNvPr id="3" name="text-25-1">
            <a:extLst xmlns:a="http://schemas.openxmlformats.org/drawingml/2006/main">
              <a:ext uri="{FF2B5EF4-FFF2-40B4-BE49-F238E27FC236}">
                <a16:creationId xmlns:a16="http://schemas.microsoft.com/office/drawing/2014/main" id="{439216F4-E706-4735-AD80-CC80A4D60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05000"/>
            <a:ext cx="538162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025" b="1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5025" b="1">
                <a:solidFill>
                  <a:srgbClr val="151515"/>
                </a:solidFill>
                <a:latin typeface="Arial"/>
                <a:ea typeface="Arial"/>
                <a:cs typeface="Arial"/>
              </a:rPr>
              <a:t>Quality of Life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69f988ab8c417b"/>
          <a:stretch xmlns:a="http://schemas.openxmlformats.org/drawingml/2006/main"/>
        </p:blipFill>
        <p:spPr>
          <a:xfrm xmlns:a="http://schemas.openxmlformats.org/drawingml/2006/main">
            <a:off x="7361332" y="885825"/>
            <a:ext cx="3212910" cy="53816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89503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a41fd222704e8b"/>
          <a:stretch xmlns:a="http://schemas.openxmlformats.org/drawingml/2006/main"/>
        </p:blipFill>
        <p:spPr>
          <a:xfrm xmlns:a="http://schemas.openxmlformats.org/drawingml/2006/main">
            <a:off x="609600" y="278003"/>
            <a:ext cx="1219200" cy="491744"/>
          </a:xfrm>
          <a:prstGeom xmlns:a="http://schemas.openxmlformats.org/drawingml/2006/main" prst="rect">
            <a:avLst/>
          </a:prstGeom>
        </p:spPr>
      </p:pic>
      <p:sp>
        <p:nvSpPr>
          <p:cNvPr id="2" name="text-26-0">
            <a:extLst xmlns:a="http://schemas.openxmlformats.org/drawingml/2006/main">
              <a:ext uri="{FF2B5EF4-FFF2-40B4-BE49-F238E27FC236}">
                <a16:creationId xmlns:a16="http://schemas.microsoft.com/office/drawing/2014/main" id="{733E7031-BCBA-464E-87C1-9C4143604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27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9a5cf8499a4e98"/>
          <a:stretch xmlns:a="http://schemas.openxmlformats.org/drawingml/2006/main"/>
        </p:blipFill>
        <p:spPr>
          <a:xfrm xmlns:a="http://schemas.openxmlformats.org/drawingml/2006/main">
            <a:off x="3051260" y="1543050"/>
            <a:ext cx="6089481" cy="40576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85245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7a5a906409460f"/>
          <a:stretch xmlns:a="http://schemas.openxmlformats.org/drawingml/2006/main"/>
        </p:blipFill>
        <p:spPr>
          <a:xfrm xmlns:a="http://schemas.openxmlformats.org/drawingml/2006/main">
            <a:off x="609600" y="278003"/>
            <a:ext cx="1219200" cy="491744"/>
          </a:xfrm>
          <a:prstGeom xmlns:a="http://schemas.openxmlformats.org/drawingml/2006/main" prst="rect">
            <a:avLst/>
          </a:prstGeom>
        </p:spPr>
      </p:pic>
      <p:sp>
        <p:nvSpPr>
          <p:cNvPr id="2" name="text-27-0">
            <a:extLst xmlns:a="http://schemas.openxmlformats.org/drawingml/2006/main">
              <a:ext uri="{FF2B5EF4-FFF2-40B4-BE49-F238E27FC236}">
                <a16:creationId xmlns:a16="http://schemas.microsoft.com/office/drawing/2014/main" id="{2FDB476B-31AB-4465-AD3C-D8A80EFC4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28</a:t>
            </a:r>
          </a:p>
        </p:txBody>
      </p:sp>
      <p:sp>
        <p:nvSpPr>
          <p:cNvPr id="3" name="text-27-1">
            <a:extLst xmlns:a="http://schemas.openxmlformats.org/drawingml/2006/main">
              <a:ext uri="{FF2B5EF4-FFF2-40B4-BE49-F238E27FC236}">
                <a16:creationId xmlns:a16="http://schemas.microsoft.com/office/drawing/2014/main" id="{1E4BE4B2-DCE2-47CF-BAD5-D67A34B20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33650"/>
            <a:ext cx="6000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700" b="1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151515"/>
                </a:solidFill>
                <a:latin typeface="Arial"/>
                <a:ea typeface="Arial"/>
                <a:cs typeface="Arial"/>
              </a:rPr>
              <a:t>34. Hrvatska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233877219a40f4"/>
          <a:stretch xmlns:a="http://schemas.openxmlformats.org/drawingml/2006/main"/>
        </p:blipFill>
        <p:spPr>
          <a:xfrm xmlns:a="http://schemas.openxmlformats.org/drawingml/2006/main">
            <a:off x="7353300" y="927506"/>
            <a:ext cx="4219575" cy="5298263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50481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afcce390b0473a"/>
          <a:stretch xmlns:a="http://schemas.openxmlformats.org/drawingml/2006/main"/>
        </p:blipFill>
        <p:spPr>
          <a:xfrm xmlns:a="http://schemas.openxmlformats.org/drawingml/2006/main">
            <a:off x="609600" y="278003"/>
            <a:ext cx="1219200" cy="491744"/>
          </a:xfrm>
          <a:prstGeom xmlns:a="http://schemas.openxmlformats.org/drawingml/2006/main" prst="rect">
            <a:avLst/>
          </a:prstGeom>
        </p:spPr>
      </p:pic>
      <p:sp>
        <p:nvSpPr>
          <p:cNvPr id="2" name="text-28-0">
            <a:extLst xmlns:a="http://schemas.openxmlformats.org/drawingml/2006/main">
              <a:ext uri="{FF2B5EF4-FFF2-40B4-BE49-F238E27FC236}">
                <a16:creationId xmlns:a16="http://schemas.microsoft.com/office/drawing/2014/main" id="{36F95480-0FFB-4B28-A521-6018EF293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29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7e4dee5f4c4a8d"/>
          <a:stretch xmlns:a="http://schemas.openxmlformats.org/drawingml/2006/main"/>
        </p:blipFill>
        <p:spPr>
          <a:xfrm xmlns:a="http://schemas.openxmlformats.org/drawingml/2006/main">
            <a:off x="610043" y="1276350"/>
            <a:ext cx="10971915" cy="5076825"/>
          </a:xfrm>
          <a:prstGeom xmlns:a="http://schemas.openxmlformats.org/drawingml/2006/main" prst="rect">
            <a:avLst/>
          </a:prstGeom>
        </p:spPr>
      </p:pic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f499bb19d74bf8"/>
          <a:stretch xmlns:a="http://schemas.openxmlformats.org/drawingml/2006/main"/>
        </p:blipFill>
        <p:spPr>
          <a:xfrm xmlns:a="http://schemas.openxmlformats.org/drawingml/2006/main">
            <a:off x="9802941" y="5252748"/>
            <a:ext cx="1496521" cy="66723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839728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6a760782534099"/>
          <a:stretch xmlns:a="http://schemas.openxmlformats.org/drawingml/2006/main"/>
        </p:blipFill>
        <p:spPr>
          <a:xfrm xmlns:a="http://schemas.openxmlformats.org/drawingml/2006/main">
            <a:off x="609600" y="278003"/>
            <a:ext cx="1219200" cy="491744"/>
          </a:xfrm>
          <a:prstGeom xmlns:a="http://schemas.openxmlformats.org/drawingml/2006/main" prst="rect">
            <a:avLst/>
          </a:prstGeom>
        </p:spPr>
      </p:pic>
      <p:sp>
        <p:nvSpPr>
          <p:cNvPr id="2" name="text-29-0">
            <a:extLst xmlns:a="http://schemas.openxmlformats.org/drawingml/2006/main">
              <a:ext uri="{FF2B5EF4-FFF2-40B4-BE49-F238E27FC236}">
                <a16:creationId xmlns:a16="http://schemas.microsoft.com/office/drawing/2014/main" id="{5ACCCB97-90CB-4B35-9638-AE83F9BDE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30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a04a946c3e4ed9"/>
          <a:stretch xmlns:a="http://schemas.openxmlformats.org/drawingml/2006/main"/>
        </p:blipFill>
        <p:spPr>
          <a:xfrm xmlns:a="http://schemas.openxmlformats.org/drawingml/2006/main">
            <a:off x="3822032" y="895350"/>
            <a:ext cx="4547937" cy="533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999782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e7d8a72f3c4385"/>
          <a:stretch xmlns:a="http://schemas.openxmlformats.org/drawingml/2006/main"/>
        </p:blipFill>
        <p:spPr>
          <a:xfrm xmlns:a="http://schemas.openxmlformats.org/drawingml/2006/main">
            <a:off x="609600" y="278003"/>
            <a:ext cx="1219200" cy="491744"/>
          </a:xfrm>
          <a:prstGeom xmlns:a="http://schemas.openxmlformats.org/drawingml/2006/main" prst="rect">
            <a:avLst/>
          </a:prstGeom>
        </p:spPr>
      </p:pic>
      <p:sp>
        <p:nvSpPr>
          <p:cNvPr id="2" name="text-30-0">
            <a:extLst xmlns:a="http://schemas.openxmlformats.org/drawingml/2006/main">
              <a:ext uri="{FF2B5EF4-FFF2-40B4-BE49-F238E27FC236}">
                <a16:creationId xmlns:a16="http://schemas.microsoft.com/office/drawing/2014/main" id="{F284CC56-9D98-47E2-B055-909CAA10F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31</a:t>
            </a:r>
          </a:p>
        </p:txBody>
      </p:sp>
      <p:sp>
        <p:nvSpPr>
          <p:cNvPr id="3" name="text-30-1">
            <a:extLst xmlns:a="http://schemas.openxmlformats.org/drawingml/2006/main">
              <a:ext uri="{FF2B5EF4-FFF2-40B4-BE49-F238E27FC236}">
                <a16:creationId xmlns:a16="http://schemas.microsoft.com/office/drawing/2014/main" id="{65747E63-34DC-4390-BE23-F27FEFA7E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575" b="1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4575" b="1">
                <a:solidFill>
                  <a:srgbClr val="151515"/>
                </a:solidFill>
                <a:latin typeface="Arial"/>
                <a:ea typeface="Arial"/>
                <a:cs typeface="Arial"/>
              </a:rPr>
              <a:t>28. Kultura i turizam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cf86562e6f4652"/>
          <a:stretch xmlns:a="http://schemas.openxmlformats.org/drawingml/2006/main"/>
        </p:blipFill>
        <p:spPr>
          <a:xfrm xmlns:a="http://schemas.openxmlformats.org/drawingml/2006/main">
            <a:off x="2480733" y="2047875"/>
            <a:ext cx="7230533" cy="40671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286414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f96e2447cf47fc"/>
          <a:stretch xmlns:a="http://schemas.openxmlformats.org/drawingml/2006/main"/>
        </p:blipFill>
        <p:spPr>
          <a:xfrm xmlns:a="http://schemas.openxmlformats.org/drawingml/2006/main">
            <a:off x="609600" y="278003"/>
            <a:ext cx="1219200" cy="491744"/>
          </a:xfrm>
          <a:prstGeom xmlns:a="http://schemas.openxmlformats.org/drawingml/2006/main" prst="rect">
            <a:avLst/>
          </a:prstGeom>
        </p:spPr>
      </p:pic>
      <p:sp>
        <p:nvSpPr>
          <p:cNvPr id="2" name="text-31-0">
            <a:extLst xmlns:a="http://schemas.openxmlformats.org/drawingml/2006/main">
              <a:ext uri="{FF2B5EF4-FFF2-40B4-BE49-F238E27FC236}">
                <a16:creationId xmlns:a16="http://schemas.microsoft.com/office/drawing/2014/main" id="{339C1D98-ED9A-4EEF-8B41-57AE1F8DD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32</a:t>
            </a:r>
          </a:p>
        </p:txBody>
      </p:sp>
      <p:sp>
        <p:nvSpPr>
          <p:cNvPr id="3" name="text-31-1">
            <a:extLst xmlns:a="http://schemas.openxmlformats.org/drawingml/2006/main">
              <a:ext uri="{FF2B5EF4-FFF2-40B4-BE49-F238E27FC236}">
                <a16:creationId xmlns:a16="http://schemas.microsoft.com/office/drawing/2014/main" id="{5EAC6F03-5C2B-46AB-9DB6-5683427C9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050" b="1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151515"/>
                </a:solidFill>
                <a:latin typeface="Arial"/>
                <a:ea typeface="Arial"/>
                <a:cs typeface="Arial"/>
              </a:rPr>
              <a:t>Kultura i turizam</a:t>
            </a:r>
          </a:p>
        </p:txBody>
      </p:sp>
      <p:sp>
        <p:nvSpPr>
          <p:cNvPr id="4" name="text-31-2">
            <a:extLst xmlns:a="http://schemas.openxmlformats.org/drawingml/2006/main">
              <a:ext uri="{FF2B5EF4-FFF2-40B4-BE49-F238E27FC236}">
                <a16:creationId xmlns:a16="http://schemas.microsoft.com/office/drawing/2014/main" id="{C5357816-355F-4CA1-A1E0-673FE774F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0"/>
            <a:ext cx="4667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75" b="1">
                <a:solidFill>
                  <a:srgbClr val="EC2027"/>
                </a:solidFill>
                <a:latin typeface="Arial"/>
                <a:ea typeface="Arial"/>
                <a:cs typeface="Arial"/>
              </a:defRPr>
            </a:pPr>
            <a:r>
              <a:rPr sz="2775" b="1">
                <a:solidFill>
                  <a:srgbClr val="EC2027"/>
                </a:solidFill>
                <a:latin typeface="Arial"/>
                <a:ea typeface="Arial"/>
                <a:cs typeface="Arial"/>
              </a:rPr>
              <a:t>Globalni utjecaj</a:t>
            </a:r>
          </a:p>
        </p:txBody>
      </p:sp>
      <p:sp>
        <p:nvSpPr>
          <p:cNvPr id="5" name="text-31-3">
            <a:extLst xmlns:a="http://schemas.openxmlformats.org/drawingml/2006/main">
              <a:ext uri="{FF2B5EF4-FFF2-40B4-BE49-F238E27FC236}">
                <a16:creationId xmlns:a16="http://schemas.microsoft.com/office/drawing/2014/main" id="{1A80B89C-5BCD-4400-86D9-4957D1930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86100"/>
            <a:ext cx="4667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Kreativni izvoz</a:t>
            </a:r>
          </a:p>
        </p:txBody>
      </p:sp>
      <p:sp>
        <p:nvSpPr>
          <p:cNvPr id="6" name="text-31-4">
            <a:extLst xmlns:a="http://schemas.openxmlformats.org/drawingml/2006/main">
              <a:ext uri="{FF2B5EF4-FFF2-40B4-BE49-F238E27FC236}">
                <a16:creationId xmlns:a16="http://schemas.microsoft.com/office/drawing/2014/main" id="{4D171D07-C156-440B-8AA6-3422C0C29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43325"/>
            <a:ext cx="4667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Intelektualno vlasništvo</a:t>
            </a:r>
          </a:p>
        </p:txBody>
      </p:sp>
      <p:sp>
        <p:nvSpPr>
          <p:cNvPr id="7" name="text-31-5">
            <a:extLst xmlns:a="http://schemas.openxmlformats.org/drawingml/2006/main">
              <a:ext uri="{FF2B5EF4-FFF2-40B4-BE49-F238E27FC236}">
                <a16:creationId xmlns:a16="http://schemas.microsoft.com/office/drawing/2014/main" id="{BEE77F6A-A442-4427-BA2F-838488012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00550"/>
            <a:ext cx="4667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Broj dobitnika Nobelove nagrade</a:t>
            </a:r>
          </a:p>
        </p:txBody>
      </p:sp>
      <p:sp>
        <p:nvSpPr>
          <p:cNvPr id="8" name="text-31-6">
            <a:extLst xmlns:a="http://schemas.openxmlformats.org/drawingml/2006/main">
              <a:ext uri="{FF2B5EF4-FFF2-40B4-BE49-F238E27FC236}">
                <a16:creationId xmlns:a16="http://schemas.microsoft.com/office/drawing/2014/main" id="{351D4913-418F-458D-991B-29B11AD71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286000"/>
            <a:ext cx="52959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EC2027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EC2027"/>
                </a:solidFill>
                <a:latin typeface="Arial"/>
                <a:ea typeface="Arial"/>
                <a:cs typeface="Arial"/>
              </a:rPr>
              <a:t>Baština i kulturne atrakcije</a:t>
            </a:r>
          </a:p>
        </p:txBody>
      </p:sp>
      <p:sp>
        <p:nvSpPr>
          <p:cNvPr id="9" name="text-31-7">
            <a:extLst xmlns:a="http://schemas.openxmlformats.org/drawingml/2006/main">
              <a:ext uri="{FF2B5EF4-FFF2-40B4-BE49-F238E27FC236}">
                <a16:creationId xmlns:a16="http://schemas.microsoft.com/office/drawing/2014/main" id="{02948BD7-52FB-4714-927D-717F04C34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095625"/>
            <a:ext cx="52959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Jezična raznolikost</a:t>
            </a:r>
          </a:p>
        </p:txBody>
      </p:sp>
      <p:sp>
        <p:nvSpPr>
          <p:cNvPr id="10" name="text-31-8">
            <a:extLst xmlns:a="http://schemas.openxmlformats.org/drawingml/2006/main">
              <a:ext uri="{FF2B5EF4-FFF2-40B4-BE49-F238E27FC236}">
                <a16:creationId xmlns:a16="http://schemas.microsoft.com/office/drawing/2014/main" id="{AD55BEE8-5200-4D3E-AADA-A7AF6CF07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686175"/>
            <a:ext cx="52959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Muzeji</a:t>
            </a:r>
          </a:p>
        </p:txBody>
      </p:sp>
      <p:sp>
        <p:nvSpPr>
          <p:cNvPr id="11" name="text-31-9">
            <a:extLst xmlns:a="http://schemas.openxmlformats.org/drawingml/2006/main">
              <a:ext uri="{FF2B5EF4-FFF2-40B4-BE49-F238E27FC236}">
                <a16:creationId xmlns:a16="http://schemas.microsoft.com/office/drawing/2014/main" id="{5CDB7676-3D13-4170-BCF6-43EBDDD24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276725"/>
            <a:ext cx="52959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Turističke atrakcije</a:t>
            </a:r>
          </a:p>
        </p:txBody>
      </p:sp>
      <p:sp>
        <p:nvSpPr>
          <p:cNvPr id="12" name="text-31-10">
            <a:extLst xmlns:a="http://schemas.openxmlformats.org/drawingml/2006/main">
              <a:ext uri="{FF2B5EF4-FFF2-40B4-BE49-F238E27FC236}">
                <a16:creationId xmlns:a16="http://schemas.microsoft.com/office/drawing/2014/main" id="{5B1150BC-3A4C-485D-8E2E-5AD1FE329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867275"/>
            <a:ext cx="52959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Destinacije za odmor</a:t>
            </a:r>
          </a:p>
        </p:txBody>
      </p:sp>
      <p:sp>
        <p:nvSpPr>
          <p:cNvPr id="13" name="text-31-11">
            <a:extLst xmlns:a="http://schemas.openxmlformats.org/drawingml/2006/main">
              <a:ext uri="{FF2B5EF4-FFF2-40B4-BE49-F238E27FC236}">
                <a16:creationId xmlns:a16="http://schemas.microsoft.com/office/drawing/2014/main" id="{4DE06561-00A2-4A52-B8E2-6C9B3F9DE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5457825"/>
            <a:ext cx="52959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Spomenici pod zaštitom UNESCO-a</a:t>
            </a:r>
          </a:p>
        </p:txBody>
      </p:sp>
    </p:spTree>
    <p:extLst>
      <p:ext uri="{BB962C8B-B14F-4D97-AF65-F5344CB8AC3E}">
        <p14:creationId xmlns:p14="http://schemas.microsoft.com/office/powerpoint/2010/main" val="177451831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37dd7bc2eb4993"/>
          <a:stretch xmlns:a="http://schemas.openxmlformats.org/drawingml/2006/main"/>
        </p:blipFill>
        <p:spPr>
          <a:xfrm xmlns:a="http://schemas.openxmlformats.org/drawingml/2006/main">
            <a:off x="609600" y="278003"/>
            <a:ext cx="1219200" cy="491744"/>
          </a:xfrm>
          <a:prstGeom xmlns:a="http://schemas.openxmlformats.org/drawingml/2006/main" prst="rect">
            <a:avLst/>
          </a:prstGeom>
        </p:spPr>
      </p:pic>
      <p:sp>
        <p:nvSpPr>
          <p:cNvPr id="2" name="text-32-0">
            <a:extLst xmlns:a="http://schemas.openxmlformats.org/drawingml/2006/main">
              <a:ext uri="{FF2B5EF4-FFF2-40B4-BE49-F238E27FC236}">
                <a16:creationId xmlns:a16="http://schemas.microsoft.com/office/drawing/2014/main" id="{CA05D1E6-7F1B-48B3-8ED5-7905F3FBE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33</a:t>
            </a:r>
          </a:p>
        </p:txBody>
      </p:sp>
      <p:sp>
        <p:nvSpPr>
          <p:cNvPr id="3" name="text-32-1">
            <a:extLst xmlns:a="http://schemas.openxmlformats.org/drawingml/2006/main">
              <a:ext uri="{FF2B5EF4-FFF2-40B4-BE49-F238E27FC236}">
                <a16:creationId xmlns:a16="http://schemas.microsoft.com/office/drawing/2014/main" id="{5DF70F69-C483-4861-9C09-A253D138B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1515"/>
                </a:solidFill>
                <a:latin typeface="Arial"/>
                <a:ea typeface="Arial"/>
                <a:cs typeface="Arial"/>
              </a:rPr>
              <a:t>Dijagnoza snage brenda Hrvatske</a:t>
            </a:r>
          </a:p>
        </p:txBody>
      </p:sp>
      <p:sp>
        <p:nvSpPr>
          <p:cNvPr id="4" name="text-32-2">
            <a:extLst xmlns:a="http://schemas.openxmlformats.org/drawingml/2006/main">
              <a:ext uri="{FF2B5EF4-FFF2-40B4-BE49-F238E27FC236}">
                <a16:creationId xmlns:a16="http://schemas.microsoft.com/office/drawing/2014/main" id="{AEE891DA-C508-456D-82A6-29F7451E8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14550"/>
            <a:ext cx="10820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Hrvatska je snažan turistički brend.</a:t>
            </a:r>
          </a:p>
        </p:txBody>
      </p:sp>
      <p:sp>
        <p:nvSpPr>
          <p:cNvPr id="5" name="text-32-3">
            <a:extLst xmlns:a="http://schemas.openxmlformats.org/drawingml/2006/main">
              <a:ext uri="{FF2B5EF4-FFF2-40B4-BE49-F238E27FC236}">
                <a16:creationId xmlns:a16="http://schemas.microsoft.com/office/drawing/2014/main" id="{8E56FB1C-A1EA-4308-9C27-8CB885071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108204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Lijepa i raznolika priroda i turizam su glavne poluge za visoko rangiranje brenda.</a:t>
            </a:r>
          </a:p>
        </p:txBody>
      </p:sp>
      <p:sp>
        <p:nvSpPr>
          <p:cNvPr id="6" name="text-32-4">
            <a:extLst xmlns:a="http://schemas.openxmlformats.org/drawingml/2006/main">
              <a:ext uri="{FF2B5EF4-FFF2-40B4-BE49-F238E27FC236}">
                <a16:creationId xmlns:a16="http://schemas.microsoft.com/office/drawing/2014/main" id="{210AB467-061D-4DC1-8B50-23B424B04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9050"/>
            <a:ext cx="108204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Globalni brend Hrvatske i dalje počiva na ljepotama prirode, suncu, moru i baštini.</a:t>
            </a:r>
          </a:p>
        </p:txBody>
      </p:sp>
      <p:sp>
        <p:nvSpPr>
          <p:cNvPr id="7" name="text-32-5">
            <a:extLst xmlns:a="http://schemas.openxmlformats.org/drawingml/2006/main">
              <a:ext uri="{FF2B5EF4-FFF2-40B4-BE49-F238E27FC236}">
                <a16:creationId xmlns:a16="http://schemas.microsoft.com/office/drawing/2014/main" id="{880827BA-66CF-4185-A552-E173E3B62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67275"/>
            <a:ext cx="108204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Kultura pomaže brendu kroz baštinu i povijesni ugođaj, a ne kroz suvremenu kreativnu industriju.</a:t>
            </a:r>
          </a:p>
        </p:txBody>
      </p:sp>
    </p:spTree>
    <p:extLst>
      <p:ext uri="{BB962C8B-B14F-4D97-AF65-F5344CB8AC3E}">
        <p14:creationId xmlns:p14="http://schemas.microsoft.com/office/powerpoint/2010/main" val="1205287966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7c2782f1a04fc4"/>
          <a:stretch xmlns:a="http://schemas.openxmlformats.org/drawingml/2006/main"/>
        </p:blipFill>
        <p:spPr>
          <a:xfrm xmlns:a="http://schemas.openxmlformats.org/drawingml/2006/main">
            <a:off x="609600" y="278003"/>
            <a:ext cx="1219200" cy="491744"/>
          </a:xfrm>
          <a:prstGeom xmlns:a="http://schemas.openxmlformats.org/drawingml/2006/main" prst="rect">
            <a:avLst/>
          </a:prstGeom>
        </p:spPr>
      </p:pic>
      <p:sp>
        <p:nvSpPr>
          <p:cNvPr id="2" name="text-33-0">
            <a:extLst xmlns:a="http://schemas.openxmlformats.org/drawingml/2006/main">
              <a:ext uri="{FF2B5EF4-FFF2-40B4-BE49-F238E27FC236}">
                <a16:creationId xmlns:a16="http://schemas.microsoft.com/office/drawing/2014/main" id="{0505B850-9F38-4810-B6BF-1EEE65578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34</a:t>
            </a:r>
          </a:p>
        </p:txBody>
      </p:sp>
      <p:sp>
        <p:nvSpPr>
          <p:cNvPr id="3" name="text-33-1">
            <a:extLst xmlns:a="http://schemas.openxmlformats.org/drawingml/2006/main">
              <a:ext uri="{FF2B5EF4-FFF2-40B4-BE49-F238E27FC236}">
                <a16:creationId xmlns:a16="http://schemas.microsoft.com/office/drawing/2014/main" id="{D9D2B3E2-44BA-4379-903C-85E5CCEE8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1515"/>
                </a:solidFill>
                <a:latin typeface="Arial"/>
                <a:ea typeface="Arial"/>
                <a:cs typeface="Arial"/>
              </a:rPr>
              <a:t>Dijagnoza snage brenda Hrvatske</a:t>
            </a:r>
          </a:p>
        </p:txBody>
      </p:sp>
      <p:sp>
        <p:nvSpPr>
          <p:cNvPr id="4" name="text-33-2">
            <a:extLst xmlns:a="http://schemas.openxmlformats.org/drawingml/2006/main">
              <a:ext uri="{FF2B5EF4-FFF2-40B4-BE49-F238E27FC236}">
                <a16:creationId xmlns:a16="http://schemas.microsoft.com/office/drawing/2014/main" id="{731CE48D-B15A-4F21-BD96-FEA51D3E0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14550"/>
            <a:ext cx="108204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Reputacija je bolja od poznatosti – tko dođe u Hrvatsku postaje njezin promotor, a ostali prilično stereotipno doživljavaju Hrvatsku (problem je u nedovoljnoj širini slike).</a:t>
            </a:r>
          </a:p>
        </p:txBody>
      </p:sp>
      <p:sp>
        <p:nvSpPr>
          <p:cNvPr id="5" name="text-33-3">
            <a:extLst xmlns:a="http://schemas.openxmlformats.org/drawingml/2006/main">
              <a:ext uri="{FF2B5EF4-FFF2-40B4-BE49-F238E27FC236}">
                <a16:creationId xmlns:a16="http://schemas.microsoft.com/office/drawing/2014/main" id="{1BAE7C0D-BEF9-4E81-AD50-7A7144DC6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86200"/>
            <a:ext cx="108204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Funkcioniranje institucija, razina izvoznih brendova, slab globalni utjecaj i nezadovoljstvo građana (subjektivni osjećaj sreće) ruše snagu brenda.</a:t>
            </a:r>
          </a:p>
        </p:txBody>
      </p:sp>
    </p:spTree>
    <p:extLst>
      <p:ext uri="{BB962C8B-B14F-4D97-AF65-F5344CB8AC3E}">
        <p14:creationId xmlns:p14="http://schemas.microsoft.com/office/powerpoint/2010/main" val="914554160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37946f782a4cbb"/>
          <a:stretch xmlns:a="http://schemas.openxmlformats.org/drawingml/2006/main"/>
        </p:blipFill>
        <p:spPr>
          <a:xfrm xmlns:a="http://schemas.openxmlformats.org/drawingml/2006/main">
            <a:off x="609600" y="278003"/>
            <a:ext cx="1219200" cy="491744"/>
          </a:xfrm>
          <a:prstGeom xmlns:a="http://schemas.openxmlformats.org/drawingml/2006/main" prst="rect">
            <a:avLst/>
          </a:prstGeom>
        </p:spPr>
      </p:pic>
      <p:sp>
        <p:nvSpPr>
          <p:cNvPr id="2" name="text-34-0">
            <a:extLst xmlns:a="http://schemas.openxmlformats.org/drawingml/2006/main">
              <a:ext uri="{FF2B5EF4-FFF2-40B4-BE49-F238E27FC236}">
                <a16:creationId xmlns:a16="http://schemas.microsoft.com/office/drawing/2014/main" id="{6038FAE6-B052-4200-A2BE-718B993DE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35</a:t>
            </a:r>
          </a:p>
        </p:txBody>
      </p:sp>
      <p:sp>
        <p:nvSpPr>
          <p:cNvPr id="3" name="text-34-1">
            <a:extLst xmlns:a="http://schemas.openxmlformats.org/drawingml/2006/main">
              <a:ext uri="{FF2B5EF4-FFF2-40B4-BE49-F238E27FC236}">
                <a16:creationId xmlns:a16="http://schemas.microsoft.com/office/drawing/2014/main" id="{5311F583-5BBE-4C1D-BF8E-48D15C98B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1515"/>
                </a:solidFill>
                <a:latin typeface="Arial"/>
                <a:ea typeface="Arial"/>
                <a:cs typeface="Arial"/>
              </a:rPr>
              <a:t>Dijagnoza snage brenda Hrvatske</a:t>
            </a:r>
          </a:p>
        </p:txBody>
      </p:sp>
      <p:sp>
        <p:nvSpPr>
          <p:cNvPr id="4" name="text-34-2">
            <a:extLst xmlns:a="http://schemas.openxmlformats.org/drawingml/2006/main">
              <a:ext uri="{FF2B5EF4-FFF2-40B4-BE49-F238E27FC236}">
                <a16:creationId xmlns:a16="http://schemas.microsoft.com/office/drawing/2014/main" id="{CCE0C218-B47A-43E4-8C45-56F6E755B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14550"/>
            <a:ext cx="108204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92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9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Hrvatska proizvodi više kulture i kreativnih proizvoda i usluga nego što to svijet percipira kao hrvatski kreativni brend.</a:t>
            </a:r>
          </a:p>
        </p:txBody>
      </p:sp>
      <p:sp>
        <p:nvSpPr>
          <p:cNvPr id="5" name="text-34-3">
            <a:extLst xmlns:a="http://schemas.openxmlformats.org/drawingml/2006/main">
              <a:ext uri="{FF2B5EF4-FFF2-40B4-BE49-F238E27FC236}">
                <a16:creationId xmlns:a16="http://schemas.microsoft.com/office/drawing/2014/main" id="{FBEBEB00-94A3-4472-8AFC-89998DC79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57650"/>
            <a:ext cx="108204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92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9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Hrvatska se ne percipira kao kreativno mjesto gdje nastaje suvremena kultura (čuvari bogate naslijeđene baštine).</a:t>
            </a:r>
          </a:p>
        </p:txBody>
      </p:sp>
    </p:spTree>
    <p:extLst>
      <p:ext uri="{BB962C8B-B14F-4D97-AF65-F5344CB8AC3E}">
        <p14:creationId xmlns:p14="http://schemas.microsoft.com/office/powerpoint/2010/main" val="1655680039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7686d117ea4fb1"/>
          <a:stretch xmlns:a="http://schemas.openxmlformats.org/drawingml/2006/main"/>
        </p:blipFill>
        <p:spPr>
          <a:xfrm xmlns:a="http://schemas.openxmlformats.org/drawingml/2006/main">
            <a:off x="609600" y="278003"/>
            <a:ext cx="1219200" cy="491744"/>
          </a:xfrm>
          <a:prstGeom xmlns:a="http://schemas.openxmlformats.org/drawingml/2006/main" prst="rect">
            <a:avLst/>
          </a:prstGeom>
        </p:spPr>
      </p:pic>
      <p:sp>
        <p:nvSpPr>
          <p:cNvPr id="2" name="text-35-0">
            <a:extLst xmlns:a="http://schemas.openxmlformats.org/drawingml/2006/main">
              <a:ext uri="{FF2B5EF4-FFF2-40B4-BE49-F238E27FC236}">
                <a16:creationId xmlns:a16="http://schemas.microsoft.com/office/drawing/2014/main" id="{67885C87-40D3-4A55-B3BA-3C591C9BE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36</a:t>
            </a:r>
          </a:p>
        </p:txBody>
      </p:sp>
      <p:sp>
        <p:nvSpPr>
          <p:cNvPr id="3" name="text-35-1">
            <a:extLst xmlns:a="http://schemas.openxmlformats.org/drawingml/2006/main">
              <a:ext uri="{FF2B5EF4-FFF2-40B4-BE49-F238E27FC236}">
                <a16:creationId xmlns:a16="http://schemas.microsoft.com/office/drawing/2014/main" id="{E46AF043-AC9A-476C-9CF2-A5FB4226D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1515"/>
                </a:solidFill>
                <a:latin typeface="Arial"/>
                <a:ea typeface="Arial"/>
                <a:cs typeface="Arial"/>
              </a:rPr>
              <a:t>Hrvati i kreativna industrija</a:t>
            </a:r>
          </a:p>
        </p:txBody>
      </p:sp>
      <p:sp>
        <p:nvSpPr>
          <p:cNvPr id="4" name="text-35-2">
            <a:extLst xmlns:a="http://schemas.openxmlformats.org/drawingml/2006/main">
              <a:ext uri="{FF2B5EF4-FFF2-40B4-BE49-F238E27FC236}">
                <a16:creationId xmlns:a16="http://schemas.microsoft.com/office/drawing/2014/main" id="{E04C59B8-59F3-427F-AB9A-B302FD5A9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14550"/>
            <a:ext cx="108204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92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9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Prema Eurobarometru iz 2025. samo 68% hrvatskih građana smatra da im kultura obogaćuje život, naspram 79% koliko je prosjek EU.</a:t>
            </a:r>
          </a:p>
        </p:txBody>
      </p:sp>
      <p:sp>
        <p:nvSpPr>
          <p:cNvPr id="5" name="text-35-3">
            <a:extLst xmlns:a="http://schemas.openxmlformats.org/drawingml/2006/main">
              <a:ext uri="{FF2B5EF4-FFF2-40B4-BE49-F238E27FC236}">
                <a16:creationId xmlns:a16="http://schemas.microsoft.com/office/drawing/2014/main" id="{766ACE12-C24A-4286-84D9-3388E3B35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48125"/>
            <a:ext cx="108204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92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92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Čak 43% hrvatskih građana nije upoznato s pojmom „kreativnih i kulturnih industrija”, iako mnogi koriste njihove proizvode.</a:t>
            </a:r>
          </a:p>
        </p:txBody>
      </p:sp>
    </p:spTree>
    <p:extLst>
      <p:ext uri="{BB962C8B-B14F-4D97-AF65-F5344CB8AC3E}">
        <p14:creationId xmlns:p14="http://schemas.microsoft.com/office/powerpoint/2010/main" val="1497475866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7e174a8a524aec"/>
          <a:stretch xmlns:a="http://schemas.openxmlformats.org/drawingml/2006/main"/>
        </p:blipFill>
        <p:spPr>
          <a:xfrm xmlns:a="http://schemas.openxmlformats.org/drawingml/2006/main">
            <a:off x="609600" y="278003"/>
            <a:ext cx="1219200" cy="491744"/>
          </a:xfrm>
          <a:prstGeom xmlns:a="http://schemas.openxmlformats.org/drawingml/2006/main" prst="rect">
            <a:avLst/>
          </a:prstGeom>
        </p:spPr>
      </p:pic>
      <p:sp>
        <p:nvSpPr>
          <p:cNvPr id="2" name="text-36-0">
            <a:extLst xmlns:a="http://schemas.openxmlformats.org/drawingml/2006/main">
              <a:ext uri="{FF2B5EF4-FFF2-40B4-BE49-F238E27FC236}">
                <a16:creationId xmlns:a16="http://schemas.microsoft.com/office/drawing/2014/main" id="{1FCC2EC0-2300-4C5F-9F08-8E13343C8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37</a:t>
            </a:r>
          </a:p>
        </p:txBody>
      </p:sp>
      <p:sp>
        <p:nvSpPr>
          <p:cNvPr id="3" name="text-36-1">
            <a:extLst xmlns:a="http://schemas.openxmlformats.org/drawingml/2006/main">
              <a:ext uri="{FF2B5EF4-FFF2-40B4-BE49-F238E27FC236}">
                <a16:creationId xmlns:a16="http://schemas.microsoft.com/office/drawing/2014/main" id="{F783968E-AE43-48FC-AE4F-E83F2F33E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1515"/>
                </a:solidFill>
                <a:latin typeface="Arial"/>
                <a:ea typeface="Arial"/>
                <a:cs typeface="Arial"/>
              </a:rPr>
              <a:t>Hrvati i kreativna industrija</a:t>
            </a:r>
          </a:p>
        </p:txBody>
      </p:sp>
      <p:sp>
        <p:nvSpPr>
          <p:cNvPr id="4" name="text-36-2">
            <a:extLst xmlns:a="http://schemas.openxmlformats.org/drawingml/2006/main">
              <a:ext uri="{FF2B5EF4-FFF2-40B4-BE49-F238E27FC236}">
                <a16:creationId xmlns:a16="http://schemas.microsoft.com/office/drawing/2014/main" id="{64BE1600-8499-4F8A-96E8-1207304CF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1455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Javnost „konzumira” sektor, ali ga ne prepoznaje, niti vrednuje kao razvojnu komponentu hrvatskog gospodarstva.</a:t>
            </a:r>
          </a:p>
        </p:txBody>
      </p:sp>
      <p:sp>
        <p:nvSpPr>
          <p:cNvPr id="5" name="text-36-3">
            <a:extLst xmlns:a="http://schemas.openxmlformats.org/drawingml/2006/main">
              <a:ext uri="{FF2B5EF4-FFF2-40B4-BE49-F238E27FC236}">
                <a16:creationId xmlns:a16="http://schemas.microsoft.com/office/drawing/2014/main" id="{93588620-6815-42AE-83D1-8FDC76201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108204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Potencijal kreativne industrije se prepoznaje sporadično i pojedinačno po područjima, ali nije pretvoren u međunarodno atraktivnu priču.</a:t>
            </a:r>
          </a:p>
        </p:txBody>
      </p:sp>
      <p:sp>
        <p:nvSpPr>
          <p:cNvPr id="6" name="text-36-4">
            <a:extLst xmlns:a="http://schemas.openxmlformats.org/drawingml/2006/main">
              <a:ext uri="{FF2B5EF4-FFF2-40B4-BE49-F238E27FC236}">
                <a16:creationId xmlns:a16="http://schemas.microsoft.com/office/drawing/2014/main" id="{AC4518BF-CA1D-404F-9C71-154608CAA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43450"/>
            <a:ext cx="108204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0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51515"/>
                </a:solidFill>
                <a:latin typeface="Arial"/>
                <a:ea typeface="Arial"/>
                <a:cs typeface="Arial"/>
              </a:rPr>
              <a:t>Važno je osvješćivanje potencijala kreativne industrije u zemlji, te stvaranje zajedničkog brenda Kreativne Hrvatske prema inozemstvu.</a:t>
            </a:r>
          </a:p>
        </p:txBody>
      </p:sp>
    </p:spTree>
    <p:extLst>
      <p:ext uri="{BB962C8B-B14F-4D97-AF65-F5344CB8AC3E}">
        <p14:creationId xmlns:p14="http://schemas.microsoft.com/office/powerpoint/2010/main" val="1021803789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34f66f64b24cc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3e3c460b3a4a79"/>
          <a:stretch xmlns:a="http://schemas.openxmlformats.org/drawingml/2006/main"/>
        </p:blipFill>
        <p:spPr>
          <a:xfrm xmlns:a="http://schemas.openxmlformats.org/drawingml/2006/main">
            <a:off x="609600" y="278003"/>
            <a:ext cx="1219200" cy="491744"/>
          </a:xfrm>
          <a:prstGeom xmlns:a="http://schemas.openxmlformats.org/drawingml/2006/main" prst="rect">
            <a:avLst/>
          </a:prstGeom>
        </p:spPr>
      </p:pic>
      <p:sp>
        <p:nvSpPr>
          <p:cNvPr id="3" name="text-37-0">
            <a:extLst xmlns:a="http://schemas.openxmlformats.org/drawingml/2006/main">
              <a:ext uri="{FF2B5EF4-FFF2-40B4-BE49-F238E27FC236}">
                <a16:creationId xmlns:a16="http://schemas.microsoft.com/office/drawing/2014/main" id="{B6865D75-B126-472A-AA5F-F8AEA7D15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38</a:t>
            </a:r>
          </a:p>
        </p:txBody>
      </p:sp>
      <p:sp>
        <p:nvSpPr>
          <p:cNvPr id="4" name="text-37-1">
            <a:extLst xmlns:a="http://schemas.openxmlformats.org/drawingml/2006/main">
              <a:ext uri="{FF2B5EF4-FFF2-40B4-BE49-F238E27FC236}">
                <a16:creationId xmlns:a16="http://schemas.microsoft.com/office/drawing/2014/main" id="{B9D8A68B-0120-47E3-A169-62C2B9D65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6381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1515"/>
                </a:solidFill>
                <a:latin typeface="Arial"/>
                <a:ea typeface="Arial"/>
                <a:cs typeface="Arial"/>
              </a:rPr>
              <a:t>Zaključak</a:t>
            </a:r>
          </a:p>
        </p:txBody>
      </p:sp>
      <p:sp>
        <p:nvSpPr>
          <p:cNvPr id="5" name="text-37-2">
            <a:extLst xmlns:a="http://schemas.openxmlformats.org/drawingml/2006/main">
              <a:ext uri="{FF2B5EF4-FFF2-40B4-BE49-F238E27FC236}">
                <a16:creationId xmlns:a16="http://schemas.microsoft.com/office/drawing/2014/main" id="{CCFA3AF6-5BF2-4684-BFA1-7437B9067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52675"/>
            <a:ext cx="6572250" cy="3524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51515"/>
                </a:solidFill>
                <a:latin typeface="Arial"/>
                <a:ea typeface="Arial"/>
                <a:cs typeface="Arial"/>
              </a:rPr>
              <a:t>Ne treba „izmišljati” novi brend Hrvatske već samo proširiti kvalitetu postojećeg - s lijepe obale i bogate baštine na film, dizajn, glazbu, kazalište, kreativne usluge, suvremeni način života…</a:t>
            </a:r>
          </a:p>
        </p:txBody>
      </p:sp>
    </p:spTree>
    <p:extLst>
      <p:ext uri="{BB962C8B-B14F-4D97-AF65-F5344CB8AC3E}">
        <p14:creationId xmlns:p14="http://schemas.microsoft.com/office/powerpoint/2010/main" val="690040472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b395a4fc5b49d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1c6e6a12d04cc2"/>
          <a:stretch xmlns:a="http://schemas.openxmlformats.org/drawingml/2006/main"/>
        </p:blipFill>
        <p:spPr>
          <a:xfrm xmlns:a="http://schemas.openxmlformats.org/drawingml/2006/main">
            <a:off x="609600" y="278003"/>
            <a:ext cx="1219200" cy="491744"/>
          </a:xfrm>
          <a:prstGeom xmlns:a="http://schemas.openxmlformats.org/drawingml/2006/main" prst="rect">
            <a:avLst/>
          </a:prstGeom>
        </p:spPr>
      </p:pic>
      <p:sp>
        <p:nvSpPr>
          <p:cNvPr id="3" name="text-38-0">
            <a:extLst xmlns:a="http://schemas.openxmlformats.org/drawingml/2006/main">
              <a:ext uri="{FF2B5EF4-FFF2-40B4-BE49-F238E27FC236}">
                <a16:creationId xmlns:a16="http://schemas.microsoft.com/office/drawing/2014/main" id="{814D08AB-E42E-4F29-8EC1-88CB92EEA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39</a:t>
            </a:r>
          </a:p>
        </p:txBody>
      </p:sp>
      <p:sp>
        <p:nvSpPr>
          <p:cNvPr id="4" name="text-38-1">
            <a:extLst xmlns:a="http://schemas.openxmlformats.org/drawingml/2006/main">
              <a:ext uri="{FF2B5EF4-FFF2-40B4-BE49-F238E27FC236}">
                <a16:creationId xmlns:a16="http://schemas.microsoft.com/office/drawing/2014/main" id="{DDD40F04-4A08-4C35-AFD7-E4189974B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6381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1515"/>
                </a:solidFill>
                <a:latin typeface="Arial"/>
                <a:ea typeface="Arial"/>
                <a:cs typeface="Arial"/>
              </a:rPr>
              <a:t>Zaključak</a:t>
            </a:r>
          </a:p>
        </p:txBody>
      </p:sp>
      <p:sp>
        <p:nvSpPr>
          <p:cNvPr id="5" name="text-38-2">
            <a:extLst xmlns:a="http://schemas.openxmlformats.org/drawingml/2006/main">
              <a:ext uri="{FF2B5EF4-FFF2-40B4-BE49-F238E27FC236}">
                <a16:creationId xmlns:a16="http://schemas.microsoft.com/office/drawing/2014/main" id="{22FBF3E2-357F-4F6C-B054-004A58F05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52675"/>
            <a:ext cx="6572250" cy="3524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51515"/>
                </a:solidFill>
                <a:latin typeface="Arial"/>
                <a:ea typeface="Arial"/>
                <a:cs typeface="Arial"/>
              </a:rPr>
              <a:t>I to činiti toliko skladno, glasno i uporno, da svijet zamijeti, a globalni indeksi prepoznaju kao značajan i važan doprinos globalnom tržištu.</a:t>
            </a:r>
          </a:p>
        </p:txBody>
      </p:sp>
    </p:spTree>
    <p:extLst>
      <p:ext uri="{BB962C8B-B14F-4D97-AF65-F5344CB8AC3E}">
        <p14:creationId xmlns:p14="http://schemas.microsoft.com/office/powerpoint/2010/main" val="1302941360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1515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5ebc3744084cf3"/>
          <a:stretch xmlns:a="http://schemas.openxmlformats.org/drawingml/2006/main"/>
        </p:blipFill>
        <p:spPr>
          <a:xfrm xmlns:a="http://schemas.openxmlformats.org/drawingml/2006/main">
            <a:off x="609600" y="355219"/>
            <a:ext cx="1219200" cy="337312"/>
          </a:xfrm>
          <a:prstGeom xmlns:a="http://schemas.openxmlformats.org/drawingml/2006/main" prst="rect">
            <a:avLst/>
          </a:prstGeom>
        </p:spPr>
      </p:pic>
      <p:sp>
        <p:nvSpPr>
          <p:cNvPr id="2" name="text-39-0">
            <a:extLst xmlns:a="http://schemas.openxmlformats.org/drawingml/2006/main">
              <a:ext uri="{FF2B5EF4-FFF2-40B4-BE49-F238E27FC236}">
                <a16:creationId xmlns:a16="http://schemas.microsoft.com/office/drawing/2014/main" id="{91CD57A8-2058-4B26-9D8A-70ACDCE3C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B7B7B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7B7B7"/>
                </a:solidFill>
                <a:latin typeface="Arial"/>
                <a:ea typeface="Arial"/>
                <a:cs typeface="Arial"/>
              </a:rPr>
              <a:t>40</a:t>
            </a:r>
          </a:p>
        </p:txBody>
      </p:sp>
      <p:sp>
        <p:nvSpPr>
          <p:cNvPr id="3" name="text-39-1">
            <a:extLst xmlns:a="http://schemas.openxmlformats.org/drawingml/2006/main">
              <a:ext uri="{FF2B5EF4-FFF2-40B4-BE49-F238E27FC236}">
                <a16:creationId xmlns:a16="http://schemas.microsoft.com/office/drawing/2014/main" id="{467E4E9A-96AC-4F97-B6EB-3D433F6C4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6381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Zaključak</a:t>
            </a:r>
          </a:p>
        </p:txBody>
      </p:sp>
      <p:sp>
        <p:nvSpPr>
          <p:cNvPr id="4" name="text-39-2">
            <a:extLst xmlns:a="http://schemas.openxmlformats.org/drawingml/2006/main">
              <a:ext uri="{FF2B5EF4-FFF2-40B4-BE49-F238E27FC236}">
                <a16:creationId xmlns:a16="http://schemas.microsoft.com/office/drawing/2014/main" id="{2BD8D833-F74F-4D96-9040-A84B38C33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52675"/>
            <a:ext cx="10906125" cy="3524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Bogate potencijale imamo, kreativnost i inovativnost dokazujemo stoljećima, tržište jest zagušeno, ali je uvijek otvoreno novom i drukčijem… pa što čekamo? </a:t>
            </a:r>
            <a:r>
              <a:rPr sz="3600" b="1">
                <a:solidFill>
                  <a:srgbClr val="FFFFFF"/>
                </a:solidFill>
                <a:latin typeface="Wingdings"/>
                <a:ea typeface="Wingdings"/>
                <a:cs typeface="Wingdings"/>
              </a:rPr>
              <a:t></a:t>
            </a:r>
          </a:p>
        </p:txBody>
      </p:sp>
    </p:spTree>
    <p:extLst>
      <p:ext uri="{BB962C8B-B14F-4D97-AF65-F5344CB8AC3E}">
        <p14:creationId xmlns:p14="http://schemas.microsoft.com/office/powerpoint/2010/main" val="755128722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d4b5897753485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6914a888fe4f04"/>
          <a:stretch xmlns:a="http://schemas.openxmlformats.org/drawingml/2006/main"/>
        </p:blipFill>
        <p:spPr>
          <a:xfrm xmlns:a="http://schemas.openxmlformats.org/drawingml/2006/main">
            <a:off x="609600" y="278003"/>
            <a:ext cx="1219200" cy="491744"/>
          </a:xfrm>
          <a:prstGeom xmlns:a="http://schemas.openxmlformats.org/drawingml/2006/main" prst="rect">
            <a:avLst/>
          </a:prstGeom>
        </p:spPr>
      </p:pic>
      <p:sp>
        <p:nvSpPr>
          <p:cNvPr id="3" name="text-40-0">
            <a:extLst xmlns:a="http://schemas.openxmlformats.org/drawingml/2006/main">
              <a:ext uri="{FF2B5EF4-FFF2-40B4-BE49-F238E27FC236}">
                <a16:creationId xmlns:a16="http://schemas.microsoft.com/office/drawing/2014/main" id="{A1B90CFB-4646-4956-AF2C-A9F74F392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77777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77777"/>
                </a:solidFill>
                <a:latin typeface="Arial"/>
                <a:ea typeface="Arial"/>
                <a:cs typeface="Arial"/>
              </a:rPr>
              <a:t>41</a:t>
            </a:r>
          </a:p>
        </p:txBody>
      </p:sp>
      <p:sp>
        <p:nvSpPr>
          <p:cNvPr id="4" name="text-40-1">
            <a:extLst xmlns:a="http://schemas.openxmlformats.org/drawingml/2006/main">
              <a:ext uri="{FF2B5EF4-FFF2-40B4-BE49-F238E27FC236}">
                <a16:creationId xmlns:a16="http://schemas.microsoft.com/office/drawing/2014/main" id="{859A2D3D-75F5-45B0-8FE1-595F9C3CE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647700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475" b="1">
                <a:solidFill>
                  <a:srgbClr val="151515"/>
                </a:solidFill>
                <a:latin typeface="Arial"/>
                <a:ea typeface="Arial"/>
                <a:cs typeface="Arial"/>
              </a:defRPr>
            </a:pPr>
            <a:r>
              <a:rPr sz="5475" b="1">
                <a:solidFill>
                  <a:srgbClr val="151515"/>
                </a:solidFill>
                <a:latin typeface="Arial"/>
                <a:ea typeface="Arial"/>
                <a:cs typeface="Arial"/>
              </a:rPr>
              <a:t>Hvala vam na pozornosti!</a:t>
            </a:r>
          </a:p>
        </p:txBody>
      </p:sp>
      <p:sp>
        <p:nvSpPr>
          <p:cNvPr id="5" name="text-40-2">
            <a:extLst xmlns:a="http://schemas.openxmlformats.org/drawingml/2006/main">
              <a:ext uri="{FF2B5EF4-FFF2-40B4-BE49-F238E27FC236}">
                <a16:creationId xmlns:a16="http://schemas.microsoft.com/office/drawing/2014/main" id="{B3C2D696-0A41-4E53-A5CA-5F94781DE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24400"/>
            <a:ext cx="647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0">
                <a:solidFill>
                  <a:srgbClr val="EC2027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EC2027"/>
                </a:solidFill>
                <a:latin typeface="Arial"/>
                <a:ea typeface="Arial"/>
                <a:cs typeface="Arial"/>
              </a:rPr>
              <a:t>bozo.skoko@algebra.hr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ae0dd9e7d241b6"/>
          <a:stretch xmlns:a="http://schemas.openxmlformats.org/drawingml/2006/main"/>
        </p:blipFill>
        <p:spPr>
          <a:xfrm xmlns:a="http://schemas.openxmlformats.org/drawingml/2006/main">
            <a:off x="383005" y="5524500"/>
            <a:ext cx="2205789" cy="10477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70244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2026-09-23T06:24:43.1270000Z</dcterms:created>
  <dcterms:modified xsi:type="dcterms:W3CDTF">2026-09-23T06:24:43.1270000Z</dcterms:modified>
</coreProperties>
</file>