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fntdata" ContentType="application/x-fontdata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64cd950f9284511" /><Relationship Type="http://schemas.openxmlformats.org/officeDocument/2006/relationships/extended-properties" Target="/docProps/app.xml" Id="R91e0f392c3874729" /><Relationship Type="http://schemas.openxmlformats.org/officeDocument/2006/relationships/officeDocument" Target="/ppt/presentation.xml" Id="R0c5bf5cd65bf4c06" /></Relationships>
</file>

<file path=ppt/presentation.xml><?xml version="1.0" encoding="utf-8"?>
<p:presentation xmlns:p="http://schemas.openxmlformats.org/presentationml/2006/main" xmlns:r="http://schemas.openxmlformats.org/officeDocument/2006/relationships" embedTrueTypeFonts="1" saveSubsetFonts="0">
  <p:sldMasterIdLst>
    <p:sldMasterId id="2147483648" r:id="R8459ee0b71b442d9"/>
  </p:sldMasterIdLst>
  <p:notesMasterIdLst>
    <p:notesMasterId r:id="Rd2b9ef28c94e4d2d"/>
  </p:notesMasterIdLst>
  <p:sldIdLst>
    <p:sldId id="256" r:id="R9b8617d444344fc1"/>
    <p:sldId id="257" r:id="R5b8bc3fa792d4596"/>
    <p:sldId id="258" r:id="Rfd6a2f5559324a52"/>
    <p:sldId id="259" r:id="Re85b68a4d65248ae"/>
    <p:sldId id="260" r:id="Rd63a4ed6184b4468"/>
    <p:sldId id="261" r:id="R10bf6db8b18c4dc3"/>
    <p:sldId id="262" r:id="R22f2eea6fa97454d"/>
    <p:sldId id="263" r:id="R43559735829c4ea4"/>
    <p:sldId id="264" r:id="R81172d2677df42f7"/>
    <p:sldId id="265" r:id="Rb014b5a5d4494373"/>
    <p:sldId id="266" r:id="Rd3971d4e9d224796"/>
    <p:sldId id="267" r:id="R6796ca9c368c4fda"/>
    <p:sldId id="268" r:id="R35849a67fdb340f7"/>
    <p:sldId id="269" r:id="R0f731802f0bc4def"/>
    <p:sldId id="270" r:id="R794cd2b97c744b05"/>
    <p:sldId id="271" r:id="Ra7e79ca49d624c70"/>
    <p:sldId id="272" r:id="R3d273bd170834bcb"/>
    <p:sldId id="273" r:id="R665356703189474b"/>
    <p:sldId id="274" r:id="R26ac446941af40bd"/>
    <p:sldId id="275" r:id="Ref2dd39b7b744ac1"/>
    <p:sldId id="276" r:id="Ree17957820784789"/>
    <p:sldId id="277" r:id="Ra6b730e07c3b4cc7"/>
    <p:sldId id="278" r:id="Rf6b3d9fd673b4819"/>
    <p:sldId id="279" r:id="R1457bd47bafb4496"/>
    <p:sldId id="280" r:id="Rd6144fd8e8c040a2"/>
    <p:sldId id="281" r:id="Rc8ed3b86e8cf4874"/>
    <p:sldId id="282" r:id="Rf28a3daa94f54001"/>
    <p:sldId id="283" r:id="R10d77a6963d242cb"/>
    <p:sldId id="284" r:id="R0ed795235abc4980"/>
    <p:sldId id="285" r:id="R2f7e6316ce2c446f"/>
    <p:sldId id="286" r:id="R3d12d9e82fc844d9"/>
    <p:sldId id="287" r:id="R67b6870023954e66"/>
    <p:sldId id="288" r:id="R8be8fd08aa334236"/>
    <p:sldId id="289" r:id="R83f0f771af6f4c59"/>
    <p:sldId id="290" r:id="Rda31ebc927354332"/>
    <p:sldId id="291" r:id="R2ad52ab0420a43a2"/>
    <p:sldId id="292" r:id="Rf3414545fffa465a"/>
    <p:sldId id="293" r:id="R83473430a8df4350"/>
    <p:sldId id="294" r:id="R475ea51f7c2947fa"/>
    <p:sldId id="295" r:id="Rfca56fb7250c4857"/>
    <p:sldId id="296" r:id="R611d0d4997b6433e"/>
  </p:sldIdLst>
  <p:sldSz cx="12192000" cy="6858000"/>
  <p:notesSz cx="6858000" cy="9144000"/>
  <p:embeddedFontLst>
    <p:embeddedFont>
      <p:font typeface="Space Grotesk" pitchFamily="34" charset="0"/>
      <p:regular r:id="rIdEmbeddedSpaceGroteskRegular"/>
      <p:bold r:id="rIdEmbeddedSpaceGroteskBold"/>
    </p:embeddedFont>
  </p:embeddedFon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?>
<ns0:Relationships xmlns:ns0="http://schemas.openxmlformats.org/package/2006/relationships"><ns0:Relationship Type="http://schemas.openxmlformats.org/officeDocument/2006/relationships/theme" Target="/ppt/theme/theme1.xml" Id="Rc09dd4673d1e42a2" /><ns0:Relationship Type="http://schemas.openxmlformats.org/officeDocument/2006/relationships/slideMaster" Target="/ppt/slideMasters/slideMaster1.xml" Id="R8459ee0b71b442d9" /><ns0:Relationship Type="http://schemas.openxmlformats.org/officeDocument/2006/relationships/notesMaster" Target="/ppt/notesMasters/notesMaster1.xml" Id="Rd2b9ef28c94e4d2d" /><ns0:Relationship Type="http://schemas.openxmlformats.org/officeDocument/2006/relationships/presProps" Target="/ppt/presProps.xml" Id="Rb5bfa24f55c245e9" /><ns0:Relationship Type="http://schemas.openxmlformats.org/officeDocument/2006/relationships/tableStyles" Target="/ppt/tableStyles.xml" Id="R696b380b571946a9" /><ns0:Relationship Type="http://schemas.openxmlformats.org/officeDocument/2006/relationships/slide" Target="/ppt/slides/slide1.xml" Id="R9b8617d444344fc1" /><ns0:Relationship Type="http://schemas.openxmlformats.org/officeDocument/2006/relationships/slide" Target="/ppt/slides/slide2.xml" Id="R5b8bc3fa792d4596" /><ns0:Relationship Type="http://schemas.openxmlformats.org/officeDocument/2006/relationships/slide" Target="/ppt/slides/slide3.xml" Id="Rfd6a2f5559324a52" /><ns0:Relationship Type="http://schemas.openxmlformats.org/officeDocument/2006/relationships/slide" Target="/ppt/slides/slide4.xml" Id="Re85b68a4d65248ae" /><ns0:Relationship Type="http://schemas.openxmlformats.org/officeDocument/2006/relationships/slide" Target="/ppt/slides/slide5.xml" Id="Rd63a4ed6184b4468" /><ns0:Relationship Type="http://schemas.openxmlformats.org/officeDocument/2006/relationships/slide" Target="/ppt/slides/slide6.xml" Id="R10bf6db8b18c4dc3" /><ns0:Relationship Type="http://schemas.openxmlformats.org/officeDocument/2006/relationships/slide" Target="/ppt/slides/slide7.xml" Id="R22f2eea6fa97454d" /><ns0:Relationship Type="http://schemas.openxmlformats.org/officeDocument/2006/relationships/slide" Target="/ppt/slides/slide8.xml" Id="R43559735829c4ea4" /><ns0:Relationship Type="http://schemas.openxmlformats.org/officeDocument/2006/relationships/slide" Target="/ppt/slides/slide9.xml" Id="R81172d2677df42f7" /><ns0:Relationship Type="http://schemas.openxmlformats.org/officeDocument/2006/relationships/slide" Target="/ppt/slides/slide10.xml" Id="Rb014b5a5d4494373" /><ns0:Relationship Type="http://schemas.openxmlformats.org/officeDocument/2006/relationships/slide" Target="/ppt/slides/slide11.xml" Id="Rd3971d4e9d224796" /><ns0:Relationship Type="http://schemas.openxmlformats.org/officeDocument/2006/relationships/slide" Target="/ppt/slides/slide12.xml" Id="R6796ca9c368c4fda" /><ns0:Relationship Type="http://schemas.openxmlformats.org/officeDocument/2006/relationships/slide" Target="/ppt/slides/slide13.xml" Id="R35849a67fdb340f7" /><ns0:Relationship Type="http://schemas.openxmlformats.org/officeDocument/2006/relationships/slide" Target="/ppt/slides/slide14.xml" Id="R0f731802f0bc4def" /><ns0:Relationship Type="http://schemas.openxmlformats.org/officeDocument/2006/relationships/slide" Target="/ppt/slides/slide15.xml" Id="R794cd2b97c744b05" /><ns0:Relationship Type="http://schemas.openxmlformats.org/officeDocument/2006/relationships/slide" Target="/ppt/slides/slide16.xml" Id="Ra7e79ca49d624c70" /><ns0:Relationship Type="http://schemas.openxmlformats.org/officeDocument/2006/relationships/slide" Target="/ppt/slides/slide17.xml" Id="R3d273bd170834bcb" /><ns0:Relationship Type="http://schemas.openxmlformats.org/officeDocument/2006/relationships/slide" Target="/ppt/slides/slide18.xml" Id="R665356703189474b" /><ns0:Relationship Type="http://schemas.openxmlformats.org/officeDocument/2006/relationships/slide" Target="/ppt/slides/slide19.xml" Id="R26ac446941af40bd" /><ns0:Relationship Type="http://schemas.openxmlformats.org/officeDocument/2006/relationships/slide" Target="/ppt/slides/slide20.xml" Id="Ref2dd39b7b744ac1" /><ns0:Relationship Type="http://schemas.openxmlformats.org/officeDocument/2006/relationships/slide" Target="/ppt/slides/slide21.xml" Id="Ree17957820784789" /><ns0:Relationship Type="http://schemas.openxmlformats.org/officeDocument/2006/relationships/slide" Target="/ppt/slides/slide22.xml" Id="Ra6b730e07c3b4cc7" /><ns0:Relationship Type="http://schemas.openxmlformats.org/officeDocument/2006/relationships/slide" Target="/ppt/slides/slide23.xml" Id="Rf6b3d9fd673b4819" /><ns0:Relationship Type="http://schemas.openxmlformats.org/officeDocument/2006/relationships/slide" Target="/ppt/slides/slide24.xml" Id="R1457bd47bafb4496" /><ns0:Relationship Type="http://schemas.openxmlformats.org/officeDocument/2006/relationships/slide" Target="/ppt/slides/slide25.xml" Id="Rd6144fd8e8c040a2" /><ns0:Relationship Type="http://schemas.openxmlformats.org/officeDocument/2006/relationships/slide" Target="/ppt/slides/slide26.xml" Id="Rc8ed3b86e8cf4874" /><ns0:Relationship Type="http://schemas.openxmlformats.org/officeDocument/2006/relationships/slide" Target="/ppt/slides/slide27.xml" Id="Rf28a3daa94f54001" /><ns0:Relationship Type="http://schemas.openxmlformats.org/officeDocument/2006/relationships/slide" Target="/ppt/slides/slide28.xml" Id="R10d77a6963d242cb" /><ns0:Relationship Type="http://schemas.openxmlformats.org/officeDocument/2006/relationships/slide" Target="/ppt/slides/slide29.xml" Id="R0ed795235abc4980" /><ns0:Relationship Type="http://schemas.openxmlformats.org/officeDocument/2006/relationships/slide" Target="/ppt/slides/slide30.xml" Id="R2f7e6316ce2c446f" /><ns0:Relationship Type="http://schemas.openxmlformats.org/officeDocument/2006/relationships/slide" Target="/ppt/slides/slide31.xml" Id="R3d12d9e82fc844d9" /><ns0:Relationship Type="http://schemas.openxmlformats.org/officeDocument/2006/relationships/slide" Target="/ppt/slides/slide32.xml" Id="R67b6870023954e66" /><ns0:Relationship Type="http://schemas.openxmlformats.org/officeDocument/2006/relationships/slide" Target="/ppt/slides/slide33.xml" Id="R8be8fd08aa334236" /><ns0:Relationship Type="http://schemas.openxmlformats.org/officeDocument/2006/relationships/slide" Target="/ppt/slides/slide34.xml" Id="R83f0f771af6f4c59" /><ns0:Relationship Type="http://schemas.openxmlformats.org/officeDocument/2006/relationships/slide" Target="/ppt/slides/slide35.xml" Id="Rda31ebc927354332" /><ns0:Relationship Type="http://schemas.openxmlformats.org/officeDocument/2006/relationships/slide" Target="/ppt/slides/slide36.xml" Id="R2ad52ab0420a43a2" /><ns0:Relationship Type="http://schemas.openxmlformats.org/officeDocument/2006/relationships/slide" Target="/ppt/slides/slide37.xml" Id="Rf3414545fffa465a" /><ns0:Relationship Type="http://schemas.openxmlformats.org/officeDocument/2006/relationships/slide" Target="/ppt/slides/slide38.xml" Id="R83473430a8df4350" /><ns0:Relationship Type="http://schemas.openxmlformats.org/officeDocument/2006/relationships/slide" Target="/ppt/slides/slide39.xml" Id="R475ea51f7c2947fa" /><ns0:Relationship Type="http://schemas.openxmlformats.org/officeDocument/2006/relationships/slide" Target="/ppt/slides/slide40.xml" Id="Rfca56fb7250c4857" /><ns0:Relationship Type="http://schemas.openxmlformats.org/officeDocument/2006/relationships/slide" Target="/ppt/slides/slide41.xml" Id="R611d0d4997b6433e" /><ns0:Relationship Id="rIdEmbeddedSpaceGroteskRegular" Type="http://schemas.openxmlformats.org/officeDocument/2006/relationships/font" Target="fonts/SpaceGrotesk-Regular.fntdata" /><ns0:Relationship Id="rIdEmbeddedSpaceGroteskBold" Type="http://schemas.openxmlformats.org/officeDocument/2006/relationships/font" Target="fonts/SpaceGrotesk-Bold.fntdata" /></ns0: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7c26eb75a14a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a3e274203694483" /><Relationship Type="http://schemas.openxmlformats.org/officeDocument/2006/relationships/notesMaster" Target="/ppt/notesMasters/notesMaster1.xml" Id="R6918fbf686ee402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2fa51351db144ee" /><Relationship Type="http://schemas.openxmlformats.org/officeDocument/2006/relationships/notesMaster" Target="/ppt/notesMasters/notesMaster1.xml" Id="R6faa97a2dce3410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b6002460ff447b4" /><Relationship Type="http://schemas.openxmlformats.org/officeDocument/2006/relationships/notesMaster" Target="/ppt/notesMasters/notesMaster1.xml" Id="R599f459299b54ed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2f1dc9cee294351" /><Relationship Type="http://schemas.openxmlformats.org/officeDocument/2006/relationships/notesMaster" Target="/ppt/notesMasters/notesMaster1.xml" Id="R23c6ad7fc4214bd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650d1f247df4440" /><Relationship Type="http://schemas.openxmlformats.org/officeDocument/2006/relationships/notesMaster" Target="/ppt/notesMasters/notesMaster1.xml" Id="R210fa9f4f0054d6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52f8823d1a3426c" /><Relationship Type="http://schemas.openxmlformats.org/officeDocument/2006/relationships/notesMaster" Target="/ppt/notesMasters/notesMaster1.xml" Id="R733e08a7edeb477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80da92e92b040cb" /><Relationship Type="http://schemas.openxmlformats.org/officeDocument/2006/relationships/notesMaster" Target="/ppt/notesMasters/notesMaster1.xml" Id="Rb994c3f20fb049e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a58f6f1cc654b37" /><Relationship Type="http://schemas.openxmlformats.org/officeDocument/2006/relationships/notesMaster" Target="/ppt/notesMasters/notesMaster1.xml" Id="Rd4045b872249481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5c6066d9aa54fff" /><Relationship Type="http://schemas.openxmlformats.org/officeDocument/2006/relationships/notesMaster" Target="/ppt/notesMasters/notesMaster1.xml" Id="R46b9cc7cdca745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4119163621c4f62" /><Relationship Type="http://schemas.openxmlformats.org/officeDocument/2006/relationships/notesMaster" Target="/ppt/notesMasters/notesMaster1.xml" Id="R1a5d77a42b6d474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34cd912954c4066" /><Relationship Type="http://schemas.openxmlformats.org/officeDocument/2006/relationships/notesMaster" Target="/ppt/notesMasters/notesMaster1.xml" Id="Rf4cc909108844e9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8234dd33bae484b" /><Relationship Type="http://schemas.openxmlformats.org/officeDocument/2006/relationships/notesMaster" Target="/ppt/notesMasters/notesMaster1.xml" Id="R897bd0d16a6247a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82e9466636a4b13" /><Relationship Type="http://schemas.openxmlformats.org/officeDocument/2006/relationships/notesMaster" Target="/ppt/notesMasters/notesMaster1.xml" Id="R26324cfcbb5d4f6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890b452ce3648ec" /><Relationship Type="http://schemas.openxmlformats.org/officeDocument/2006/relationships/notesMaster" Target="/ppt/notesMasters/notesMaster1.xml" Id="Rc10420ae37fe45d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38cf157bd9a40c4" /><Relationship Type="http://schemas.openxmlformats.org/officeDocument/2006/relationships/notesMaster" Target="/ppt/notesMasters/notesMaster1.xml" Id="R52f41183523c41d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f5963d8872f4b79" /><Relationship Type="http://schemas.openxmlformats.org/officeDocument/2006/relationships/notesMaster" Target="/ppt/notesMasters/notesMaster1.xml" Id="R13aee722891c4a7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1a27b38d71646ef" /><Relationship Type="http://schemas.openxmlformats.org/officeDocument/2006/relationships/notesMaster" Target="/ppt/notesMasters/notesMaster1.xml" Id="R38fe1cff9ec049a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85515aacd384b3f" /><Relationship Type="http://schemas.openxmlformats.org/officeDocument/2006/relationships/notesMaster" Target="/ppt/notesMasters/notesMaster1.xml" Id="Ra65154a98a24416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fa333d61a554128" /><Relationship Type="http://schemas.openxmlformats.org/officeDocument/2006/relationships/notesMaster" Target="/ppt/notesMasters/notesMaster1.xml" Id="R2d40c6ad4074469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9faafb4fe8449bb" /><Relationship Type="http://schemas.openxmlformats.org/officeDocument/2006/relationships/notesMaster" Target="/ppt/notesMasters/notesMaster1.xml" Id="Rb45480fdf78c471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19ad99434414168" /><Relationship Type="http://schemas.openxmlformats.org/officeDocument/2006/relationships/notesMaster" Target="/ppt/notesMasters/notesMaster1.xml" Id="R941b54be9bc540f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b449f6358c044e3" /><Relationship Type="http://schemas.openxmlformats.org/officeDocument/2006/relationships/notesMaster" Target="/ppt/notesMasters/notesMaster1.xml" Id="R6675c88fe9e2409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a42cf0f3a984cf3" /><Relationship Type="http://schemas.openxmlformats.org/officeDocument/2006/relationships/notesMaster" Target="/ppt/notesMasters/notesMaster1.xml" Id="Rf7ddefdea8624f8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e13806a60324595" /><Relationship Type="http://schemas.openxmlformats.org/officeDocument/2006/relationships/notesMaster" Target="/ppt/notesMasters/notesMaster1.xml" Id="Ra11a52c0fa25487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dbc9e1b7001479b" /><Relationship Type="http://schemas.openxmlformats.org/officeDocument/2006/relationships/notesMaster" Target="/ppt/notesMasters/notesMaster1.xml" Id="R0cfb506ce9604ff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ffb07aa014a4d83" /><Relationship Type="http://schemas.openxmlformats.org/officeDocument/2006/relationships/notesMaster" Target="/ppt/notesMasters/notesMaster1.xml" Id="R68c03ca19b1a4a1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613c94e13aa4fb4" /><Relationship Type="http://schemas.openxmlformats.org/officeDocument/2006/relationships/notesMaster" Target="/ppt/notesMasters/notesMaster1.xml" Id="R4c9776d3ebeb4b0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bc53b0d6fdc4f54" /><Relationship Type="http://schemas.openxmlformats.org/officeDocument/2006/relationships/notesMaster" Target="/ppt/notesMasters/notesMaster1.xml" Id="R34acee5c5fc5465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932386a8b6d4807" /><Relationship Type="http://schemas.openxmlformats.org/officeDocument/2006/relationships/notesMaster" Target="/ppt/notesMasters/notesMaster1.xml" Id="R2f3caaf727954f6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039e44f7acc4503" /><Relationship Type="http://schemas.openxmlformats.org/officeDocument/2006/relationships/notesMaster" Target="/ppt/notesMasters/notesMaster1.xml" Id="Ra61a93fd21c3413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725f77b9de494d7f" /><Relationship Type="http://schemas.openxmlformats.org/officeDocument/2006/relationships/notesMaster" Target="/ppt/notesMasters/notesMaster1.xml" Id="Rfa4bb8af6a9f4a07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c111c23c93a94e3c" /><Relationship Type="http://schemas.openxmlformats.org/officeDocument/2006/relationships/notesMaster" Target="/ppt/notesMasters/notesMaster1.xml" Id="R78859b1fb6414f03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348cde94ea24414a" /><Relationship Type="http://schemas.openxmlformats.org/officeDocument/2006/relationships/notesMaster" Target="/ppt/notesMasters/notesMaster1.xml" Id="Reedc3d0081bc4341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feae557ccfa74b0a" /><Relationship Type="http://schemas.openxmlformats.org/officeDocument/2006/relationships/notesMaster" Target="/ppt/notesMasters/notesMaster1.xml" Id="Rde1dc722430340b5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50214a9d71204823" /><Relationship Type="http://schemas.openxmlformats.org/officeDocument/2006/relationships/notesMaster" Target="/ppt/notesMasters/notesMaster1.xml" Id="R252cfebe1d42458c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1455fa921ebb4583" /><Relationship Type="http://schemas.openxmlformats.org/officeDocument/2006/relationships/notesMaster" Target="/ppt/notesMasters/notesMaster1.xml" Id="Rfcefcf2f5bf8429b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2870614454fa40a0" /><Relationship Type="http://schemas.openxmlformats.org/officeDocument/2006/relationships/notesMaster" Target="/ppt/notesMasters/notesMaster1.xml" Id="Rfdccb2f8f38e49b1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a1597f6b9d384dc6" /><Relationship Type="http://schemas.openxmlformats.org/officeDocument/2006/relationships/notesMaster" Target="/ppt/notesMasters/notesMaster1.xml" Id="R412ea96343c04258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6cca31acff5c4d1c" /><Relationship Type="http://schemas.openxmlformats.org/officeDocument/2006/relationships/notesMaster" Target="/ppt/notesMasters/notesMaster1.xml" Id="R39dfd6d087bc4ea8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f23bdadee0c34b66" /><Relationship Type="http://schemas.openxmlformats.org/officeDocument/2006/relationships/notesMaster" Target="/ppt/notesMasters/notesMaster1.xml" Id="Rca2d8eae58a948bf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e25564b84a36495c" /><Relationship Type="http://schemas.openxmlformats.org/officeDocument/2006/relationships/notesMaster" Target="/ppt/notesMasters/notesMaster1.xml" Id="Ra968d952c4d548d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  <a:p xmlns:a="http://schemas.openxmlformats.org/drawingml/2006/main">
            <a:r>
              <a:t>HGK logo: https://hgk.hr/documents/hgk-logo-reducirani65cc9100e016a.zip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3.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3.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4.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4.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5.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6.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7.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8.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9.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10.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11.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12.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13.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14.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15.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16.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16.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16.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17.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18.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19.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20.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21.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21.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22.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23.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24.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25.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26.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27.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28.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28.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28.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29.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29.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30.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30.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30.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Izvorni sadržaj: Božo Skoko, HGK_Croativa_Hrvatska kao brend_SKOKO.pptx, slajd 31.</a:t>
            </a:r>
          </a:p>
          <a:p xmlns:a="http://schemas.openxmlformats.org/drawingml/2006/main">
            <a:r>
              <a:t>Vizualni identitet: https://croativa.hgk.hr/croativa-konferencija . Ver2.</a:t>
            </a:r>
          </a:p>
          <a:p xmlns:a="http://schemas.openxmlformats.org/drawingml/2006/main">
            <a:r>
              <a:t>Font: Space Grotesk, https://github.com/floriankarsten/space-grotesk, SIL OFL. Izvorni tekst i dokazne ilustracije sačuvani.</a:t>
            </a:r>
          </a:p>
          <a:p xmlns:a="http://schemas.openxmlformats.org/drawingml/2006/main">
            <a:r>
              <a:t>Algebra Bernays logo: https://www.study.eu/university/algebra-bernays-university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6be9c498b6465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63e68831cbe4a7f" /><Relationship Type="http://schemas.openxmlformats.org/officeDocument/2006/relationships/slideLayout" Target="/ppt/slideLayouts/slideLayout1.xml" Id="R26c06c4aa659473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c06c4aa659473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902adb14304e09" /><Relationship Type="http://schemas.openxmlformats.org/officeDocument/2006/relationships/image" Target="/ppt/media/image.png" Id="R253adbb8cd2443b2" /><Relationship Type="http://schemas.openxmlformats.org/officeDocument/2006/relationships/image" Target="/ppt/media/image2.png" Id="R77586c4ef7ac4916" /><Relationship Type="http://schemas.openxmlformats.org/officeDocument/2006/relationships/notesSlide" Target="/ppt/notesSlides/notesSlide1.xml" Id="R65d75cf9b8b64e4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efc452a9a0477a" /><Relationship Type="http://schemas.openxmlformats.org/officeDocument/2006/relationships/image" Target="/ppt/media/image3.png" Id="Raae0df31d83f4b9a" /><Relationship Type="http://schemas.openxmlformats.org/officeDocument/2006/relationships/notesSlide" Target="/ppt/notesSlides/notesSlide2.xml" Id="Reca45768662c473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c4cf13957f4549" /><Relationship Type="http://schemas.openxmlformats.org/officeDocument/2006/relationships/image" Target="/ppt/media/image4.png" Id="R6c71a34c74474502" /><Relationship Type="http://schemas.openxmlformats.org/officeDocument/2006/relationships/image" Target="/ppt/media/image.jpeg" Id="R446edfd1165e4c7c" /><Relationship Type="http://schemas.openxmlformats.org/officeDocument/2006/relationships/image" Target="/ppt/media/image2.jpeg" Id="R264f8451b7aa4ba3" /><Relationship Type="http://schemas.openxmlformats.org/officeDocument/2006/relationships/image" Target="/ppt/media/image5.png" Id="R1a01cfe026064738" /><Relationship Type="http://schemas.openxmlformats.org/officeDocument/2006/relationships/image" Target="/ppt/media/image6.png" Id="R8bee955e8bfc49c9" /><Relationship Type="http://schemas.openxmlformats.org/officeDocument/2006/relationships/notesSlide" Target="/ppt/notesSlides/notesSlide3.xml" Id="Rfc76479663fb401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382c71966143c6" /><Relationship Type="http://schemas.openxmlformats.org/officeDocument/2006/relationships/image" Target="/ppt/media/image7.png" Id="Rbd4d4719af3b4a2f" /><Relationship Type="http://schemas.openxmlformats.org/officeDocument/2006/relationships/image" Target="/ppt/media/image3.jpeg" Id="R7d623cd066ce4974" /><Relationship Type="http://schemas.openxmlformats.org/officeDocument/2006/relationships/image" Target="/ppt/media/image4.jpeg" Id="R3b2f5b04d7434167" /><Relationship Type="http://schemas.openxmlformats.org/officeDocument/2006/relationships/image" Target="/ppt/media/image8.png" Id="Ree36d28360d84ac0" /><Relationship Type="http://schemas.openxmlformats.org/officeDocument/2006/relationships/image" Target="/ppt/media/image9.png" Id="R07f1ebd212ea471f" /><Relationship Type="http://schemas.openxmlformats.org/officeDocument/2006/relationships/image" Target="/ppt/media/image10.png" Id="R681d0f9ea72945f0" /><Relationship Type="http://schemas.openxmlformats.org/officeDocument/2006/relationships/notesSlide" Target="/ppt/notesSlides/notesSlide4.xml" Id="Rb26b19aec2d1439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a69c41845e46e9" /><Relationship Type="http://schemas.openxmlformats.org/officeDocument/2006/relationships/image" Target="/ppt/media/image11.png" Id="R1e43df14f422415f" /><Relationship Type="http://schemas.openxmlformats.org/officeDocument/2006/relationships/notesSlide" Target="/ppt/notesSlides/notesSlide5.xml" Id="Rca72109e904e4cb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ae2dbcb15945f1" /><Relationship Type="http://schemas.openxmlformats.org/officeDocument/2006/relationships/image" Target="/ppt/media/image12.png" Id="R846ba46a4c1a4e1c" /><Relationship Type="http://schemas.openxmlformats.org/officeDocument/2006/relationships/notesSlide" Target="/ppt/notesSlides/notesSlide6.xml" Id="Rc192a37d178d480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267a80295742b4" /><Relationship Type="http://schemas.openxmlformats.org/officeDocument/2006/relationships/image" Target="/ppt/media/image13.png" Id="Rcacc035dcd4a45a8" /><Relationship Type="http://schemas.openxmlformats.org/officeDocument/2006/relationships/image" Target="/ppt/media/image14.png" Id="R816a84edb5e74769" /><Relationship Type="http://schemas.openxmlformats.org/officeDocument/2006/relationships/notesSlide" Target="/ppt/notesSlides/notesSlide7.xml" Id="R8bfab6cf4c3845b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72d4413a2243eb" /><Relationship Type="http://schemas.openxmlformats.org/officeDocument/2006/relationships/image" Target="/ppt/media/image15.png" Id="Re82677b3e4f64f15" /><Relationship Type="http://schemas.openxmlformats.org/officeDocument/2006/relationships/notesSlide" Target="/ppt/notesSlides/notesSlide8.xml" Id="Raa3cd7fc06744e3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90eb558f6146e0" /><Relationship Type="http://schemas.openxmlformats.org/officeDocument/2006/relationships/image" Target="/ppt/media/image16.png" Id="R5222e46fb93e4939" /><Relationship Type="http://schemas.openxmlformats.org/officeDocument/2006/relationships/image" Target="/ppt/media/image5.jpeg" Id="Rf85da13bf4be4afd" /><Relationship Type="http://schemas.openxmlformats.org/officeDocument/2006/relationships/notesSlide" Target="/ppt/notesSlides/notesSlide9.xml" Id="R58c6c69694634eb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ea9f856f604aa1" /><Relationship Type="http://schemas.openxmlformats.org/officeDocument/2006/relationships/image" Target="/ppt/media/image17.png" Id="R9b531dec6d3546a2" /><Relationship Type="http://schemas.openxmlformats.org/officeDocument/2006/relationships/image" Target="/ppt/media/image18.png" Id="R70420c15dd994260" /><Relationship Type="http://schemas.openxmlformats.org/officeDocument/2006/relationships/image" Target="/ppt/media/image19.png" Id="R55cdd70936304c64" /><Relationship Type="http://schemas.openxmlformats.org/officeDocument/2006/relationships/notesSlide" Target="/ppt/notesSlides/notesSlide10.xml" Id="Rd2319d2f9103427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f9bea1107143d6" /><Relationship Type="http://schemas.openxmlformats.org/officeDocument/2006/relationships/image" Target="/ppt/media/image20.png" Id="Rc0655b07d7cd4108" /><Relationship Type="http://schemas.openxmlformats.org/officeDocument/2006/relationships/notesSlide" Target="/ppt/notesSlides/notesSlide11.xml" Id="R1a2593f2d22140a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89448719494228" /><Relationship Type="http://schemas.openxmlformats.org/officeDocument/2006/relationships/image" Target="/ppt/media/image21.png" Id="R8576941d8a9b417f" /><Relationship Type="http://schemas.openxmlformats.org/officeDocument/2006/relationships/image" Target="/ppt/media/image22.png" Id="Rc4cc1252d93e4a3a" /><Relationship Type="http://schemas.openxmlformats.org/officeDocument/2006/relationships/image" Target="/ppt/media/image6.jpeg" Id="R917f0c8580fa4a3c" /><Relationship Type="http://schemas.openxmlformats.org/officeDocument/2006/relationships/notesSlide" Target="/ppt/notesSlides/notesSlide12.xml" Id="R93ece073ce51498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4ec032df54c59" /><Relationship Type="http://schemas.openxmlformats.org/officeDocument/2006/relationships/image" Target="/ppt/media/image23.png" Id="R36da8fe5fffb4dd4" /><Relationship Type="http://schemas.openxmlformats.org/officeDocument/2006/relationships/image" Target="/ppt/media/image24.png" Id="R5c468899ba5f4d67" /><Relationship Type="http://schemas.openxmlformats.org/officeDocument/2006/relationships/notesSlide" Target="/ppt/notesSlides/notesSlide13.xml" Id="R8fc053d6acdb45b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10c093af9447f8" /><Relationship Type="http://schemas.openxmlformats.org/officeDocument/2006/relationships/image" Target="/ppt/media/image25.png" Id="R5c032d1f366b4e3d" /><Relationship Type="http://schemas.openxmlformats.org/officeDocument/2006/relationships/image" Target="/ppt/media/image26.png" Id="R5cd092c0659642fd" /><Relationship Type="http://schemas.openxmlformats.org/officeDocument/2006/relationships/notesSlide" Target="/ppt/notesSlides/notesSlide14.xml" Id="R1121bbc5c0ff476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bd5b018de14618" /><Relationship Type="http://schemas.openxmlformats.org/officeDocument/2006/relationships/image" Target="/ppt/media/image27.png" Id="R83b4240d1e4d4ad3" /><Relationship Type="http://schemas.openxmlformats.org/officeDocument/2006/relationships/image" Target="/ppt/media/image28.png" Id="R1df06f7d41164b42" /><Relationship Type="http://schemas.openxmlformats.org/officeDocument/2006/relationships/notesSlide" Target="/ppt/notesSlides/notesSlide15.xml" Id="Rb29870c562f9424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62a2f214254331" /><Relationship Type="http://schemas.openxmlformats.org/officeDocument/2006/relationships/image" Target="/ppt/media/image29.png" Id="R2848c26818c04266" /><Relationship Type="http://schemas.openxmlformats.org/officeDocument/2006/relationships/notesSlide" Target="/ppt/notesSlides/notesSlide16.xml" Id="Ra2eac747c89b474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a1f0109ece4d80" /><Relationship Type="http://schemas.openxmlformats.org/officeDocument/2006/relationships/image" Target="/ppt/media/image30.png" Id="R0ace2a9808444ab0" /><Relationship Type="http://schemas.openxmlformats.org/officeDocument/2006/relationships/notesSlide" Target="/ppt/notesSlides/notesSlide17.xml" Id="R88dc1b18ca85457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6a714f12324108" /><Relationship Type="http://schemas.openxmlformats.org/officeDocument/2006/relationships/image" Target="/ppt/media/image31.png" Id="Raca8397c69c14423" /><Relationship Type="http://schemas.openxmlformats.org/officeDocument/2006/relationships/notesSlide" Target="/ppt/notesSlides/notesSlide18.xml" Id="Rde2701d26e2d402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7dc1fa107f4203" /><Relationship Type="http://schemas.openxmlformats.org/officeDocument/2006/relationships/image" Target="/ppt/media/image32.png" Id="Rc9b3a082db1b4040" /><Relationship Type="http://schemas.openxmlformats.org/officeDocument/2006/relationships/notesSlide" Target="/ppt/notesSlides/notesSlide19.xml" Id="R527ff94fd5494ed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36fec3cde74510" /><Relationship Type="http://schemas.openxmlformats.org/officeDocument/2006/relationships/image" Target="/ppt/media/image33.png" Id="R7be88843115a4647" /><Relationship Type="http://schemas.openxmlformats.org/officeDocument/2006/relationships/notesSlide" Target="/ppt/notesSlides/notesSlide20.xml" Id="R4ecb5c30f147444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81c93c565d45cd" /><Relationship Type="http://schemas.openxmlformats.org/officeDocument/2006/relationships/image" Target="/ppt/media/image34.png" Id="Rb331493324ee4c9f" /><Relationship Type="http://schemas.openxmlformats.org/officeDocument/2006/relationships/notesSlide" Target="/ppt/notesSlides/notesSlide21.xml" Id="R1e5c5fcbb5734e6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6963db7a974f00" /><Relationship Type="http://schemas.openxmlformats.org/officeDocument/2006/relationships/image" Target="/ppt/media/image35.png" Id="Rd68d15b85f1d485b" /><Relationship Type="http://schemas.openxmlformats.org/officeDocument/2006/relationships/notesSlide" Target="/ppt/notesSlides/notesSlide22.xml" Id="R4b70bf73e753440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43dcf064624813" /><Relationship Type="http://schemas.openxmlformats.org/officeDocument/2006/relationships/image" Target="/ppt/media/image36.png" Id="R9b4e68502146436c" /><Relationship Type="http://schemas.openxmlformats.org/officeDocument/2006/relationships/image" Target="/ppt/media/image37.png" Id="R3595a3b28de141e6" /><Relationship Type="http://schemas.openxmlformats.org/officeDocument/2006/relationships/notesSlide" Target="/ppt/notesSlides/notesSlide23.xml" Id="R55d049512aaa4b0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abe639480e4eb8" /><Relationship Type="http://schemas.openxmlformats.org/officeDocument/2006/relationships/image" Target="/ppt/media/image38.png" Id="R8e27372beb634f50" /><Relationship Type="http://schemas.openxmlformats.org/officeDocument/2006/relationships/notesSlide" Target="/ppt/notesSlides/notesSlide24.xml" Id="Re5d23b59d344411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e1a57d100e4b08" /><Relationship Type="http://schemas.openxmlformats.org/officeDocument/2006/relationships/image" Target="/ppt/media/image39.png" Id="Re91ccc0caec34d56" /><Relationship Type="http://schemas.openxmlformats.org/officeDocument/2006/relationships/image" Target="/ppt/media/image40.png" Id="R4900dac47073407f" /><Relationship Type="http://schemas.openxmlformats.org/officeDocument/2006/relationships/image" Target="/ppt/media/image41.png" Id="R3dd8c0b2c1314e09" /><Relationship Type="http://schemas.openxmlformats.org/officeDocument/2006/relationships/notesSlide" Target="/ppt/notesSlides/notesSlide25.xml" Id="R6c300bc7529341b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21d0dd587a45d9" /><Relationship Type="http://schemas.openxmlformats.org/officeDocument/2006/relationships/image" Target="/ppt/media/image42.png" Id="R722a358c12b64df6" /><Relationship Type="http://schemas.openxmlformats.org/officeDocument/2006/relationships/image" Target="/ppt/media/image43.png" Id="Rb78033904a81455c" /><Relationship Type="http://schemas.openxmlformats.org/officeDocument/2006/relationships/notesSlide" Target="/ppt/notesSlides/notesSlide26.xml" Id="Rb16ec048dbea40f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c49938df2a42ac" /><Relationship Type="http://schemas.openxmlformats.org/officeDocument/2006/relationships/image" Target="/ppt/media/image44.png" Id="R24b8f1bd735041d3" /><Relationship Type="http://schemas.openxmlformats.org/officeDocument/2006/relationships/image" Target="/ppt/media/image7.jpeg" Id="R4d1fd33fd49f4700" /><Relationship Type="http://schemas.openxmlformats.org/officeDocument/2006/relationships/notesSlide" Target="/ppt/notesSlides/notesSlide27.xml" Id="Rf6ab2f61bb754cd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1bd5e46f0849b6" /><Relationship Type="http://schemas.openxmlformats.org/officeDocument/2006/relationships/image" Target="/ppt/media/image45.png" Id="R134256717d0f401c" /><Relationship Type="http://schemas.openxmlformats.org/officeDocument/2006/relationships/image" Target="/ppt/media/image8.jpeg" Id="R8bd7ec63beac49a2" /><Relationship Type="http://schemas.openxmlformats.org/officeDocument/2006/relationships/notesSlide" Target="/ppt/notesSlides/notesSlide28.xml" Id="R26ea624c6c10456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c9dfe4fa254fd3" /><Relationship Type="http://schemas.openxmlformats.org/officeDocument/2006/relationships/image" Target="/ppt/media/image46.png" Id="R1c14b5faef214402" /><Relationship Type="http://schemas.openxmlformats.org/officeDocument/2006/relationships/image" Target="/ppt/media/image47.png" Id="R88c422213f1b46f3" /><Relationship Type="http://schemas.openxmlformats.org/officeDocument/2006/relationships/image" Target="/ppt/media/image48.png" Id="Rd715e97fd9024efb" /><Relationship Type="http://schemas.openxmlformats.org/officeDocument/2006/relationships/notesSlide" Target="/ppt/notesSlides/notesSlide29.xml" Id="R73297aaa84b140f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d7ac8ee7ae4e3c" /><Relationship Type="http://schemas.openxmlformats.org/officeDocument/2006/relationships/image" Target="/ppt/media/image49.png" Id="Rb747c26f5a964467" /><Relationship Type="http://schemas.openxmlformats.org/officeDocument/2006/relationships/image" Target="/ppt/media/image9.jpeg" Id="R7d1490f2b85e4655" /><Relationship Type="http://schemas.openxmlformats.org/officeDocument/2006/relationships/notesSlide" Target="/ppt/notesSlides/notesSlide30.xml" Id="Re9f8aea9862c4c4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9759e7a66d4006" /><Relationship Type="http://schemas.openxmlformats.org/officeDocument/2006/relationships/image" Target="/ppt/media/image50.png" Id="Rcd954c8c97674baf" /><Relationship Type="http://schemas.openxmlformats.org/officeDocument/2006/relationships/image" Target="/ppt/media/image10.jpeg" Id="R5c3e0ad973d2426e" /><Relationship Type="http://schemas.openxmlformats.org/officeDocument/2006/relationships/notesSlide" Target="/ppt/notesSlides/notesSlide31.xml" Id="R19b84f44695341f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d0dbb4f2f94c51" /><Relationship Type="http://schemas.openxmlformats.org/officeDocument/2006/relationships/image" Target="/ppt/media/image51.png" Id="R9ddd6c504e20437c" /><Relationship Type="http://schemas.openxmlformats.org/officeDocument/2006/relationships/notesSlide" Target="/ppt/notesSlides/notesSlide32.xml" Id="R026bdf04dbc74923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8490643e7142bd" /><Relationship Type="http://schemas.openxmlformats.org/officeDocument/2006/relationships/image" Target="/ppt/media/image52.png" Id="R829502a8e1a641dc" /><Relationship Type="http://schemas.openxmlformats.org/officeDocument/2006/relationships/notesSlide" Target="/ppt/notesSlides/notesSlide33.xml" Id="R7daab8bb141f4ab0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b8fdbd7563405a" /><Relationship Type="http://schemas.openxmlformats.org/officeDocument/2006/relationships/image" Target="/ppt/media/image53.png" Id="R14b144613b0e4599" /><Relationship Type="http://schemas.openxmlformats.org/officeDocument/2006/relationships/notesSlide" Target="/ppt/notesSlides/notesSlide34.xml" Id="R27a0b6c2cca94dd0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7d3a67fc124bb0" /><Relationship Type="http://schemas.openxmlformats.org/officeDocument/2006/relationships/image" Target="/ppt/media/image54.png" Id="R4266b6af3d79433b" /><Relationship Type="http://schemas.openxmlformats.org/officeDocument/2006/relationships/notesSlide" Target="/ppt/notesSlides/notesSlide35.xml" Id="Re35493b2f744446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724a1e08c84f42" /><Relationship Type="http://schemas.openxmlformats.org/officeDocument/2006/relationships/image" Target="/ppt/media/image55.png" Id="R1b04180b16ab41d0" /><Relationship Type="http://schemas.openxmlformats.org/officeDocument/2006/relationships/notesSlide" Target="/ppt/notesSlides/notesSlide36.xml" Id="R3e153436a8bf40dd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a4c77d847d4e94" /><Relationship Type="http://schemas.openxmlformats.org/officeDocument/2006/relationships/image" Target="/ppt/media/image56.png" Id="Rae873b2973874729" /><Relationship Type="http://schemas.openxmlformats.org/officeDocument/2006/relationships/notesSlide" Target="/ppt/notesSlides/notesSlide37.xml" Id="R0da6a84dce0340b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4e0d6afeb741f4" /><Relationship Type="http://schemas.openxmlformats.org/officeDocument/2006/relationships/image" Target="/ppt/media/image57.png" Id="R432de02c85064ea1" /><Relationship Type="http://schemas.openxmlformats.org/officeDocument/2006/relationships/notesSlide" Target="/ppt/notesSlides/notesSlide38.xml" Id="R9f5dde96f7f2455d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68eb0323d04ba8" /><Relationship Type="http://schemas.openxmlformats.org/officeDocument/2006/relationships/image" Target="/ppt/media/image58.png" Id="R575b22abc7964eef" /><Relationship Type="http://schemas.openxmlformats.org/officeDocument/2006/relationships/notesSlide" Target="/ppt/notesSlides/notesSlide39.xml" Id="R75bdca94eec6417d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058235c47446e1" /><Relationship Type="http://schemas.openxmlformats.org/officeDocument/2006/relationships/image" Target="/ppt/media/image59.png" Id="R2827a57f60574749" /><Relationship Type="http://schemas.openxmlformats.org/officeDocument/2006/relationships/notesSlide" Target="/ppt/notesSlides/notesSlide40.xml" Id="R40ae908d08554814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9c101fc74c4b60" /><Relationship Type="http://schemas.openxmlformats.org/officeDocument/2006/relationships/image" Target="/ppt/media/image60.png" Id="R8c3465dee07d4d13" /><Relationship Type="http://schemas.openxmlformats.org/officeDocument/2006/relationships/image" Target="/ppt/media/image61.png" Id="R250da556797e4da5" /><Relationship Type="http://schemas.openxmlformats.org/officeDocument/2006/relationships/notesSlide" Target="/ppt/notesSlides/notesSlide41.xml" Id="R04629921670d495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3adbb8cd2443b2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7B65B4-16E8-4E5F-B099-2E230EBC2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63000" y="0"/>
            <a:ext cx="342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799A64-B107-4C07-B7BE-182107B05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58250" y="1571625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DA98BF-0C5D-4525-B762-B7A2D6F5D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382250" y="1571625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7186F7-1CC4-4E0B-9B88-B9451C9B6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20250" y="2333625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E9229D-D3D4-415F-96B1-D26B96B31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58250" y="3095625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728205-FADD-4931-958B-EC4AFBD52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382250" y="3095625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2920D9-8725-441E-913C-66D5C0150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720000">
            <a:off x="11144250" y="2333625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8757B3-B781-47BA-A7BE-660A97D69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0">
            <a:off x="9620250" y="3857625"/>
            <a:ext cx="7239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586c4ef7ac4916"/>
          <a:srcRect xmlns:a="http://schemas.openxmlformats.org/drawingml/2006/main" l="0" t="28140" r="0" b="2814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095500" y="354330"/>
            <a:ext cx="1809750" cy="444818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C57CF1-9307-4921-AE5A-D9F88BB63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1971675"/>
            <a:ext cx="819150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7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87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Hrvatska</a:t>
            </a:r>
          </a:p>
          <a:p xmlns:a="http://schemas.openxmlformats.org/drawingml/2006/main">
            <a:pPr>
              <a:defRPr sz="87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87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kao brend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99F495-0517-4F31-8068-50C64F8D9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1025" y="5391150"/>
            <a:ext cx="7620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2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prof. dr. sc. Božo Skoko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E43FFA-C6D9-4604-A513-037213B7A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1025" y="5895975"/>
            <a:ext cx="7524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72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Sveučilište Algebra Bernays / Millenium promocija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774070-3425-41E0-9D6D-E07D0A997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1961630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e0df31d83f4b9a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83C942-BB74-4744-9B7E-5B7546711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34450" y="2676525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76D9EC-1941-41BB-B1B3-5105B9D40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48900" y="2676525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8DEBB8-4669-442A-AA06-B43D0C8DB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91675" y="3333750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0A2118-59DE-468B-956D-C5D876961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34450" y="3990975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B4913D-06E7-4013-9615-68F58D11C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48900" y="3990975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F5FDC8-0745-43C5-B3F4-691FD02D6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720000">
            <a:off x="10906125" y="3333750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0C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351ACD-B53A-413F-9AFD-C1FC3248C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0">
            <a:off x="9591675" y="4648200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E64E3D-D313-433A-9154-62543446C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047875"/>
            <a:ext cx="81343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0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60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Koje države možemo</a:t>
            </a:r>
          </a:p>
          <a:p xmlns:a="http://schemas.openxmlformats.org/drawingml/2006/main">
            <a:pPr>
              <a:defRPr sz="60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60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smatrati kreativnima?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A67D91-C808-4B5D-843E-1060BFB42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0064496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71a34c74474502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A3711B-E923-4458-A7CA-5036532FF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98BB36-30FF-4CB5-9A4E-A8B5FD0B7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B0054F-5A83-44D3-98E2-40E829D70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4ACC93-7CD1-4A35-A529-B080C8F46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52500"/>
            <a:ext cx="79057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9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69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Italija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6edfd1165e4c7c"/>
          <a:stretch xmlns:a="http://schemas.openxmlformats.org/drawingml/2006/main"/>
        </p:blipFill>
        <p:spPr>
          <a:xfrm xmlns:a="http://schemas.openxmlformats.org/drawingml/2006/main">
            <a:off x="10697936" y="1162050"/>
            <a:ext cx="816429" cy="5715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ED92B9-9688-4DA5-A8CC-6E57A930E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200" y="2438400"/>
            <a:ext cx="11277600" cy="3752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4f8451b7aa4ba3"/>
          <a:stretch xmlns:a="http://schemas.openxmlformats.org/drawingml/2006/main"/>
        </p:blipFill>
        <p:spPr>
          <a:xfrm xmlns:a="http://schemas.openxmlformats.org/drawingml/2006/main">
            <a:off x="676599" y="2590800"/>
            <a:ext cx="1951977" cy="3467100"/>
          </a:xfrm>
          <a:prstGeom xmlns:a="http://schemas.openxmlformats.org/drawingml/2006/main" prst="rect">
            <a:avLst/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01cfe026064738"/>
          <a:stretch xmlns:a="http://schemas.openxmlformats.org/drawingml/2006/main"/>
        </p:blipFill>
        <p:spPr>
          <a:xfrm xmlns:a="http://schemas.openxmlformats.org/drawingml/2006/main">
            <a:off x="2914650" y="2590800"/>
            <a:ext cx="3467100" cy="3467100"/>
          </a:xfrm>
          <a:prstGeom xmlns:a="http://schemas.openxmlformats.org/drawingml/2006/main" prst="rect">
            <a:avLst/>
          </a:prstGeom>
        </p:spPr>
      </p:pic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ee955e8bfc49c9"/>
          <a:stretch xmlns:a="http://schemas.openxmlformats.org/drawingml/2006/main"/>
        </p:blipFill>
        <p:spPr>
          <a:xfrm xmlns:a="http://schemas.openxmlformats.org/drawingml/2006/main">
            <a:off x="6600825" y="2944776"/>
            <a:ext cx="4943475" cy="275914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AA2BE3-4C65-41D5-A9B3-7D92FE9D3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606016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4d4719af3b4a2f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709A15-21E0-4E7A-BC19-0D7BD9199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4201CB-6947-4DD7-8588-D9E0A04B9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61A3A3-C78F-48D9-A415-E00F5B5FA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96C8E5-246A-48DB-ADD9-85B3DAE11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52500"/>
            <a:ext cx="79057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9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69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Italija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623cd066ce4974"/>
          <a:stretch xmlns:a="http://schemas.openxmlformats.org/drawingml/2006/main"/>
        </p:blipFill>
        <p:spPr>
          <a:xfrm xmlns:a="http://schemas.openxmlformats.org/drawingml/2006/main">
            <a:off x="10697936" y="1162050"/>
            <a:ext cx="816429" cy="5715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20FB7C-4B02-4E30-977B-56F952EE5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200" y="2438400"/>
            <a:ext cx="11277600" cy="3752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2f5b04d7434167"/>
          <a:stretch xmlns:a="http://schemas.openxmlformats.org/drawingml/2006/main"/>
        </p:blipFill>
        <p:spPr>
          <a:xfrm xmlns:a="http://schemas.openxmlformats.org/drawingml/2006/main">
            <a:off x="1134158" y="2590800"/>
            <a:ext cx="2798983" cy="1866900"/>
          </a:xfrm>
          <a:prstGeom xmlns:a="http://schemas.openxmlformats.org/drawingml/2006/main" prst="rect">
            <a:avLst/>
          </a:prstGeom>
        </p:spPr>
      </p:pic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36d28360d84ac0"/>
          <a:stretch xmlns:a="http://schemas.openxmlformats.org/drawingml/2006/main"/>
        </p:blipFill>
        <p:spPr>
          <a:xfrm xmlns:a="http://schemas.openxmlformats.org/drawingml/2006/main">
            <a:off x="1434062" y="4591050"/>
            <a:ext cx="2199175" cy="1466850"/>
          </a:xfrm>
          <a:prstGeom xmlns:a="http://schemas.openxmlformats.org/drawingml/2006/main" prst="rect">
            <a:avLst/>
          </a:prstGeom>
        </p:spPr>
      </p:pic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f1ebd212ea471f"/>
          <a:stretch xmlns:a="http://schemas.openxmlformats.org/drawingml/2006/main"/>
        </p:blipFill>
        <p:spPr>
          <a:xfrm xmlns:a="http://schemas.openxmlformats.org/drawingml/2006/main">
            <a:off x="5047129" y="2590800"/>
            <a:ext cx="2478741" cy="3467100"/>
          </a:xfrm>
          <a:prstGeom xmlns:a="http://schemas.openxmlformats.org/drawingml/2006/main" prst="rect">
            <a:avLst/>
          </a:prstGeom>
        </p:spPr>
      </p:pic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1d0f9ea72945f0"/>
          <a:stretch xmlns:a="http://schemas.openxmlformats.org/drawingml/2006/main"/>
        </p:blipFill>
        <p:spPr>
          <a:xfrm xmlns:a="http://schemas.openxmlformats.org/drawingml/2006/main">
            <a:off x="8674100" y="2590800"/>
            <a:ext cx="2311400" cy="34671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A584C3-3470-45F2-9A8E-6D2F15DF3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0955339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43df14f422415f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57EF05-227E-4D5C-959C-C99596190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CC6E76-BF3C-40D5-AE05-8C3D41133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30FF35-7D1A-4D56-B4F2-6E9E9B6AB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EE5186-3AED-43EB-93B0-1FE7F1EB3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322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Vrijednost talijanske kreativne industrije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20538D-A2BA-4ED8-8615-60AB19FF9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343150"/>
            <a:ext cx="55816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E9A02E-1B87-476C-B908-5921279CC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1525" y="2533650"/>
            <a:ext cx="51435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20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720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15,4 %</a:t>
            </a:r>
          </a:p>
          <a:p xmlns:a="http://schemas.openxmlformats.org/drawingml/2006/main">
            <a:pPr>
              <a:defRPr sz="720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720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BDP-a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AED8F7-BD7A-4103-A46E-2347D1CFC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0100" y="5076825"/>
            <a:ext cx="50958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29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oko 6% svih zaposlenih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6604E0-B809-44D6-A5F2-191F6C12E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43700" y="226695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Izravni prihod sektora -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E692C4-87B2-427C-8213-C116F5223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43700" y="2600325"/>
            <a:ext cx="4762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375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6375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116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F5703E-7E54-40BB-B999-4B059D49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43700" y="3612356"/>
            <a:ext cx="4762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2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milijardi eura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F34EDD-40CA-4966-B1BF-38478697D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43700" y="4248150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Učinak na talijansko gospodarstvo -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4865AC-6E8D-4358-9857-076A34625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43700" y="4581525"/>
            <a:ext cx="4762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375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6375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310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E8560F-999A-4621-90E0-562324C45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43700" y="5593556"/>
            <a:ext cx="4762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2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milijardi eura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1F629B-78EF-413F-9F37-9DEC9BC85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589594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6ba46a4c1a4e1c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93AF3B-FC4C-42AD-B86D-9766CBCC7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FF0278-7FA6-4CA2-8708-82611C9A7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44B875-4435-4E2A-84A1-DE7CFCA33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3AAB6B-53FA-4B84-AF0A-28CF49B35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322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Vrijednost talijanske kreativne industrije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7E954E-3138-4A4B-B2C5-CA6D50A1B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400300"/>
            <a:ext cx="1924050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A8EB4E-6711-4F76-AB8D-D44B82B0D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7225" y="2809875"/>
            <a:ext cx="1714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3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53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1,70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250F83-3B7E-44A8-BFD1-DFF9AA8D0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867025" y="2505075"/>
            <a:ext cx="8620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7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1 euro koji sektor proizvede donese dodatnih 1,70</a:t>
            </a:r>
          </a:p>
          <a:p xmlns:a="http://schemas.openxmlformats.org/drawingml/2006/main">
            <a:pPr>
              <a:defRPr sz="27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7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eura u ostatku gospodarstva (multiplikator)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47C861-C317-41A4-98D4-BA2EAD0CA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638675"/>
            <a:ext cx="11020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532586-D369-440B-9FFA-F779EF14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943475"/>
            <a:ext cx="728662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Top 7: softver i video igre (27,8%), nakladništvo,</a:t>
            </a:r>
          </a:p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arhitektura i dizajn, glazba, komunikacije, scenske i</a:t>
            </a:r>
          </a:p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vizualne umjetnosti, povijesna i umjetnička baština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61D71D-AE5B-41FA-97B0-B420BDB2D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39125" y="4914900"/>
            <a:ext cx="38100" cy="1143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E8F45F-2279-451E-B1D2-60821C8F1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72500" y="4886325"/>
            <a:ext cx="29527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Milano i Lombardija</a:t>
            </a:r>
          </a:p>
          <a:p xmlns:a="http://schemas.openxmlformats.org/drawingml/2006/main">
            <a:pPr>
              <a:defRPr sz="24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prihoduju 33</a:t>
            </a:r>
          </a:p>
          <a:p xmlns:a="http://schemas.openxmlformats.org/drawingml/2006/main">
            <a:pPr>
              <a:defRPr sz="24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milijarde eura.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B80FBB-909C-41F7-A99E-0BA5A4D6F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9016374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cc035dcd4a45a8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525B88-A015-4E0E-8794-F0F56B48B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D8EE44-511E-4478-81F8-8BDE05AA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624F42-997D-42A2-B818-01F85CC89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E9B837-2425-495D-A3B0-E6C80288E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1028700"/>
            <a:ext cx="2171700" cy="523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9E02E8-B0EB-4BA2-B8E9-1530C17FE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52475" y="2609850"/>
            <a:ext cx="371475" cy="371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5A002F-ECCE-4DDC-B27C-7494BFFA2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571625" y="2609850"/>
            <a:ext cx="371475" cy="371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696BCB-F34F-48FF-9018-FA3412E07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62050" y="3019425"/>
            <a:ext cx="371475" cy="371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7497FD-24D7-492C-84FA-3DB4EF080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52475" y="3429000"/>
            <a:ext cx="371475" cy="371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37CF3B-6656-4F28-AFF3-BC574705A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571625" y="3429000"/>
            <a:ext cx="371475" cy="371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D2F38C-5B7B-42B6-9D2E-A5E1AF2D4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720000">
            <a:off x="1981200" y="3019425"/>
            <a:ext cx="371475" cy="371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EDED81-23A2-4373-826C-2E5EE8036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0">
            <a:off x="1162050" y="3838575"/>
            <a:ext cx="371475" cy="371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6a84edb5e74769"/>
          <a:stretch xmlns:a="http://schemas.openxmlformats.org/drawingml/2006/main"/>
        </p:blipFill>
        <p:spPr>
          <a:xfrm xmlns:a="http://schemas.openxmlformats.org/drawingml/2006/main">
            <a:off x="3217069" y="1038225"/>
            <a:ext cx="7843838" cy="5229225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0B28DD-2808-42DE-8EB0-3291AC6E7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7320339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717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2677b3e4f64f15"/>
          <a:stretch xmlns:a="http://schemas.openxmlformats.org/drawingml/2006/main"/>
        </p:blipFill>
        <p:spPr>
          <a:xfrm xmlns:a="http://schemas.openxmlformats.org/drawingml/2006/main">
            <a:off x="533400" y="355314"/>
            <a:ext cx="1390650" cy="38474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E4D5A2-611D-40CA-BEAA-7E4CB7AE5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720000">
            <a:off x="9410700" y="2209800"/>
            <a:ext cx="1981200" cy="198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33350">
            <a:solidFill>
              <a:srgbClr val="ED202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D81A63-161B-458D-ACE3-F9FBE9958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87000" y="4514850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C9AD9A-EAE5-449C-AB90-811BA5F8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114550"/>
            <a:ext cx="8810625" cy="3543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55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555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Tko najviše zarađuje od</a:t>
            </a:r>
          </a:p>
          <a:p xmlns:a="http://schemas.openxmlformats.org/drawingml/2006/main">
            <a:pPr>
              <a:defRPr sz="555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555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kreativne industrije u</a:t>
            </a:r>
          </a:p>
          <a:p xmlns:a="http://schemas.openxmlformats.org/drawingml/2006/main">
            <a:pPr>
              <a:defRPr sz="555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555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Europi?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1EAB5F-4326-4DAC-85F4-63BE1E945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11628915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22e46fb93e4939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B16B75-FACC-4A3A-96F7-9B0D58254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91A886-4B52-418C-A42F-013DC2B17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D2A4F5-A279-4444-8B1D-B77C14301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A4B364-5D9E-46F6-89F1-FBEA74547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487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Velika Britanija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9FE129-4823-42CF-8D61-39893B18D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47900"/>
            <a:ext cx="42481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1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61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2,4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C20E2C-CE20-499C-BCC6-A17E8DED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3224213"/>
            <a:ext cx="42481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2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milijuna radnih mjesta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ACAC8D-D68E-423D-92A5-CA6B44538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276725"/>
            <a:ext cx="42481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1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61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124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0B8B5E-A731-4D66-BA8C-D211555DA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5253038"/>
            <a:ext cx="42481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2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milijarde funti – doprinos</a:t>
            </a:r>
          </a:p>
          <a:p xmlns:a="http://schemas.openxmlformats.org/drawingml/2006/main">
            <a:pPr>
              <a:defRPr sz="22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2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sektora gospodarstvu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596213-58FC-4EF5-B8A7-92278DDDC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62550" y="2200275"/>
            <a:ext cx="6496050" cy="400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5da13bf4be4afd"/>
          <a:stretch xmlns:a="http://schemas.openxmlformats.org/drawingml/2006/main"/>
        </p:blipFill>
        <p:spPr>
          <a:xfrm xmlns:a="http://schemas.openxmlformats.org/drawingml/2006/main">
            <a:off x="5414963" y="2038350"/>
            <a:ext cx="5915025" cy="394335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8E53CF-6A3E-4423-B683-91931DA9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9479124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531dec6d3546a2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1B5C68-CB8B-439E-B675-2349E5CC4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46BA17-B2B7-494E-8160-62DF55671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0EFB01-672D-49A0-B474-6A89D0121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EC1A1D-6836-497E-AC0B-AE4C98EAD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43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Njemačka i Francuska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98D669-3255-4D56-8030-1D501A2AC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09800"/>
            <a:ext cx="5295900" cy="395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FB95F8-4330-4D93-B4AD-C29C4EF5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0" y="2209800"/>
            <a:ext cx="5486400" cy="3952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420c15dd994260"/>
          <a:stretch xmlns:a="http://schemas.openxmlformats.org/drawingml/2006/main"/>
        </p:blipFill>
        <p:spPr>
          <a:xfrm xmlns:a="http://schemas.openxmlformats.org/drawingml/2006/main">
            <a:off x="1463771" y="2381250"/>
            <a:ext cx="3378009" cy="3609975"/>
          </a:xfrm>
          <a:prstGeom xmlns:a="http://schemas.openxmlformats.org/drawingml/2006/main" prst="rect">
            <a:avLst/>
          </a:prstGeom>
        </p:spPr>
      </p:pic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cdd70936304c64"/>
          <a:stretch xmlns:a="http://schemas.openxmlformats.org/drawingml/2006/main"/>
        </p:blipFill>
        <p:spPr>
          <a:xfrm xmlns:a="http://schemas.openxmlformats.org/drawingml/2006/main">
            <a:off x="6286500" y="2569528"/>
            <a:ext cx="5105400" cy="323342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1AC3E2-9ADB-4777-A291-4B8F552AB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9298524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655b07d7cd4108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CC30EB-DB2C-4BBB-85D3-8E0775538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34450" y="2676525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CF6737-DFAC-4D16-A712-ED7611375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48900" y="2676525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A6B7A5-1578-4A25-8832-D5CB5FDE4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91675" y="3333750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4D83C7-DE9C-4BC8-ACAC-7436207D2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34450" y="3990975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9DD7EF-3ED7-4E52-8A43-D24AC8E7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48900" y="3990975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BF749B-C995-4BC6-8685-0C09496EB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720000">
            <a:off x="10906125" y="3333750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0C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D4EC38-380A-42D4-98D6-87F3C62BC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0">
            <a:off x="9591675" y="4648200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2F0E9A-0DC4-492B-980F-A9AB0B16D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047875"/>
            <a:ext cx="81343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2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72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Od koga možemo</a:t>
            </a:r>
          </a:p>
          <a:p xmlns:a="http://schemas.openxmlformats.org/drawingml/2006/main">
            <a:pPr>
              <a:defRPr sz="72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72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učiti?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560D20-99AA-4790-B436-877CE0BBE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90550" y="5248275"/>
            <a:ext cx="71247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Europske države s najvećim iskoracima u kreativnim</a:t>
            </a:r>
          </a:p>
          <a:p xmlns:a="http://schemas.openxmlformats.org/drawingml/2006/main">
            <a:pPr>
              <a:defRPr sz="21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industrijama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A0CED1-5744-4382-AA32-44E6AC49B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83286554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76941d8a9b417f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9B3BA4-1000-4444-A1E5-E7EB16EA7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FEDFE7-7CBB-4653-8E38-88129E912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8643B3-6A5E-4C11-A5E9-A0D3B7998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C0193E-7A18-40AF-9CB0-E69D42420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487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Irska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4B5EC5-C947-4FD8-8827-2BF9B842B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352675"/>
            <a:ext cx="3981450" cy="4548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32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Snažne porezne olakšice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3546F4-4B9F-4187-9DD3-CCA89C1F3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997994"/>
            <a:ext cx="3981450" cy="823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32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Lokacija snimanja filmova i</a:t>
            </a:r>
          </a:p>
          <a:p xmlns:a="http://schemas.openxmlformats.org/drawingml/2006/main">
            <a:pPr>
              <a:defRPr sz="232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32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serije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534389-4C2D-42FF-A687-22ED04F79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012406"/>
            <a:ext cx="3981450" cy="4548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32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Engleski jezik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A9921C-0C7B-41EE-BA0D-D781BCD8E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657725"/>
            <a:ext cx="3981450" cy="4548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32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Film, TV, tech tvrtke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3DB181-6F89-4618-BEC7-C0DF3EF83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58250" y="2114550"/>
            <a:ext cx="2686050" cy="406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cc1252d93e4a3a"/>
          <a:stretch xmlns:a="http://schemas.openxmlformats.org/drawingml/2006/main"/>
        </p:blipFill>
        <p:spPr>
          <a:xfrm xmlns:a="http://schemas.openxmlformats.org/drawingml/2006/main">
            <a:off x="4552950" y="2528437"/>
            <a:ext cx="2247900" cy="3106051"/>
          </a:xfrm>
          <a:prstGeom xmlns:a="http://schemas.openxmlformats.org/drawingml/2006/main" prst="rect">
            <a:avLst/>
          </a:prstGeom>
        </p:spPr>
      </p:pic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7f0c8580fa4a3c"/>
          <a:stretch xmlns:a="http://schemas.openxmlformats.org/drawingml/2006/main"/>
        </p:blipFill>
        <p:spPr>
          <a:xfrm xmlns:a="http://schemas.openxmlformats.org/drawingml/2006/main">
            <a:off x="7200900" y="2105025"/>
            <a:ext cx="4095750" cy="409575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32DFAC-BF52-45DF-8705-4A61F45D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70573596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da8fe5fffb4dd4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16A00A-7A14-40C6-A863-9156EAC31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995403-0830-47F2-8C9E-76793A09C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F45AD6-4711-4222-92D2-5937913A8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2FA997-9D15-40AC-993C-C451528B0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487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Poljska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D08304-6FA6-4837-B939-298B6DD03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324100"/>
            <a:ext cx="501967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Nova europska sila video igara i</a:t>
            </a:r>
          </a:p>
          <a:p xmlns:a="http://schemas.openxmlformats.org/drawingml/2006/main">
            <a:pPr>
              <a:def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digitalnog sadržaja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B5C987-E872-4883-B83C-346F864A4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3429000"/>
            <a:ext cx="501967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Posljednjih godina rastu oko 18%</a:t>
            </a:r>
          </a:p>
          <a:p xmlns:a="http://schemas.openxmlformats.org/drawingml/2006/main">
            <a:pPr>
              <a:def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godišnje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7342DD-AEB5-44D3-85A3-709DD37A5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48425" y="2476500"/>
            <a:ext cx="5172075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468899ba5f4d67"/>
          <a:stretch xmlns:a="http://schemas.openxmlformats.org/drawingml/2006/main"/>
        </p:blipFill>
        <p:spPr>
          <a:xfrm xmlns:a="http://schemas.openxmlformats.org/drawingml/2006/main">
            <a:off x="6257925" y="2234015"/>
            <a:ext cx="5219700" cy="367584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BEE528-A192-4ABF-BC5B-B9E2C36E3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91937852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032d1f366b4e3d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B6ECAF-51C8-4633-BA44-6A35D7AA4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CBC244-6E0F-4DDE-97D5-1F8446B62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3654AD-9B28-4738-AD98-AE1062F5B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A95673-6EAD-498B-8CE2-76E110D9B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487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Estonija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D2C87E-620A-45B0-B5CA-252F6C14F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324100"/>
            <a:ext cx="501967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Najveći iskorak u kapacitetima u</a:t>
            </a:r>
          </a:p>
          <a:p xmlns:a="http://schemas.openxmlformats.org/drawingml/2006/main">
            <a:pPr>
              <a:def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odnosu na broj stanovnika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862955-DF94-402F-BD51-AE33F2743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3429000"/>
            <a:ext cx="50196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Najbolja digitalna infrastruktura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0E59F2-C69E-41F3-B59C-5FD4A6E97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152900"/>
            <a:ext cx="501967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Najjači digitalni i start-up</a:t>
            </a:r>
          </a:p>
          <a:p xmlns:a="http://schemas.openxmlformats.org/drawingml/2006/main">
            <a:pPr>
              <a:def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ekosustav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FE9FE8-8130-40C8-8120-01AFEDB36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48425" y="2476500"/>
            <a:ext cx="5172075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d092c0659642fd"/>
          <a:stretch xmlns:a="http://schemas.openxmlformats.org/drawingml/2006/main"/>
        </p:blipFill>
        <p:spPr>
          <a:xfrm xmlns:a="http://schemas.openxmlformats.org/drawingml/2006/main">
            <a:off x="6702517" y="2124075"/>
            <a:ext cx="4330516" cy="38957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878FC7-2BFD-4B18-A429-1C495678E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4846260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b4240d1e4d4ad3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284320-09E1-4780-A99F-F12E50E57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5878D0-2C82-4476-8FA3-634C1B168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CEB9F8-23EF-4CEA-865E-C502079B6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B9200E-A7B1-42CB-B535-74C8B28D0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487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Nizozemska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53B61F-EE36-4896-BB1F-91036A581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324100"/>
            <a:ext cx="547687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Kreativna industrija raste brže od</a:t>
            </a:r>
          </a:p>
          <a:p xmlns:a="http://schemas.openxmlformats.org/drawingml/2006/main">
            <a:pPr>
              <a:def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ostatka gospodarstva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4FDEB8-7D54-45A9-8B38-E6471956A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3429000"/>
            <a:ext cx="54768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Rast zaposlenosti 3,2% godišnje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0D2043-FDEE-45F5-9D12-887E78A12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152900"/>
            <a:ext cx="547687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Udio zaposlenosti u sektoru najviši u</a:t>
            </a:r>
          </a:p>
          <a:p xmlns:a="http://schemas.openxmlformats.org/drawingml/2006/main">
            <a:pPr>
              <a:def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Europi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CF18AE-FC96-4672-815D-42B9E1645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5257800"/>
            <a:ext cx="547687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Snaga: dizajn, komunikacije i</a:t>
            </a:r>
          </a:p>
          <a:p xmlns:a="http://schemas.openxmlformats.org/drawingml/2006/main">
            <a:pPr>
              <a:def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kreativne poslovne usluge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8E38C3-7050-440F-9B7F-8493F637B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48425" y="2476500"/>
            <a:ext cx="5172075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f06f7d41164b42"/>
          <a:stretch xmlns:a="http://schemas.openxmlformats.org/drawingml/2006/main"/>
        </p:blipFill>
        <p:spPr>
          <a:xfrm xmlns:a="http://schemas.openxmlformats.org/drawingml/2006/main">
            <a:off x="7309485" y="2124075"/>
            <a:ext cx="3116580" cy="3895725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43919C-D794-4E8C-9F0F-BDB4B9F20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38117040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ED20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48c26818c04266"/>
          <a:stretch xmlns:a="http://schemas.openxmlformats.org/drawingml/2006/main"/>
        </p:blipFill>
        <p:spPr>
          <a:xfrm xmlns:a="http://schemas.openxmlformats.org/drawingml/2006/main">
            <a:off x="533400" y="355314"/>
            <a:ext cx="1390650" cy="38474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C1985D-9F10-4C5D-A402-F01911F3F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8650" y="2143125"/>
            <a:ext cx="752475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ADB391-F491-4BCA-BF14-B4A8DC092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29800" y="2143125"/>
            <a:ext cx="752475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F568AF-E466-4188-B474-FB0C5B6D5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39225" y="2933700"/>
            <a:ext cx="752475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111C2E-707C-4402-9F2F-BCEFE968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8650" y="3724275"/>
            <a:ext cx="752475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CBF7D8-C559-4514-A252-40AB5EB3F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29800" y="3724275"/>
            <a:ext cx="752475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077F4B-4722-4C63-8548-8CADBC31F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720000">
            <a:off x="10620375" y="2933700"/>
            <a:ext cx="752475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5D87C0-F873-4DCC-A6F9-EAB413754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0">
            <a:off x="9039225" y="4514850"/>
            <a:ext cx="752475" cy="752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2BD5F6-BA7F-417D-8920-3215A69D6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619375"/>
            <a:ext cx="7381875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10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810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A Hrvatska?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3F8C6C-6A8E-4E75-909A-EA9C5FB0B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75147485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ce2a9808444ab0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396E2E-C27F-43BF-8A43-C1158EEA7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34450" y="2676525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392B42-B560-4F6F-B82B-7164BC31E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48900" y="2676525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1EC596-8798-4C06-BC94-40E1A2482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91675" y="3333750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1094A5-AE3C-4DE0-B931-2E635835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34450" y="3990975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0D4567-678F-4934-87E3-509EEADFE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48900" y="3990975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442B3A-0D7E-4C27-B8CC-EB51D5D8A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720000">
            <a:off x="10906125" y="3333750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0C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904105-0064-42CA-BD1A-DC6271DFB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0">
            <a:off x="9591675" y="4648200"/>
            <a:ext cx="619125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87DD3A-AC79-4E13-9E1B-88C79FAFC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047875"/>
            <a:ext cx="81343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9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69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Je li Hrvatska</a:t>
            </a:r>
          </a:p>
          <a:p xmlns:a="http://schemas.openxmlformats.org/drawingml/2006/main">
            <a:pPr>
              <a:defRPr sz="69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69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kreativna zemlja?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A20F17-4D84-4485-9680-1DCDCD2E9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94092157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a8397c69c14423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108A5B-39C3-4DFB-A07A-F8BE7DA24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73A895-C07C-425E-8B42-67438EAC9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A7A9A9-7ABE-4BAF-BFD0-3B4A8B19A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0BB377-4A97-4F24-9455-91E0CEB16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92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Pokretači trendova u ovom dijelu Europe: Hrvati jesu kreativni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4A84A6-B2DA-457D-8DDB-3700357D1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11455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1530.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9AC679-6D60-4459-BAA6-4226B6C71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00325" y="2124075"/>
            <a:ext cx="881062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prva drama (Hanibal Lucić: Robinja)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9D95C3-777C-48EE-97D4-D1D8E65EE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3095625"/>
            <a:ext cx="11020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F1C7DC-3E92-4685-A27D-F9A41778C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314325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1536.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736730-24FC-42A4-934A-F3B8754D7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00325" y="3152775"/>
            <a:ext cx="881062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prvi roman (Petar Zoranić: Planine)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B1843A-88F9-47F3-90E3-7BC839290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124325"/>
            <a:ext cx="11020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9A67FF-1B4B-428E-9707-178D04F9C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17195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1612.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6DA82C-86A0-49C3-8B25-F3AB0446C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00325" y="4181475"/>
            <a:ext cx="881062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prvo javno kazalište u Europi (Hvar)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3F5DE2-4DA7-4F9F-A846-15C345421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5153025"/>
            <a:ext cx="11020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975B2B-6917-4CCC-9CEA-8E2CA68AA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520065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1846.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D149CF-F0DC-4E06-92E1-9DDA748C6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00325" y="5210175"/>
            <a:ext cx="881062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izvedena prva hrvatska opera (Vatroslav Lisinski: Ljubav i zloba)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3E2BDD-3F38-4FB1-9408-A8028FDBA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7264530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b3a082db1b4040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B346EA-EEB6-4763-96FB-1E7F3AF6E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E69DE7-FECA-4AE8-A765-20535A33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9CC222-80EB-40BF-84CA-EDAABECD4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ED642E-31D5-4820-BCDF-1DBA6AEA2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92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Pokretači trendova u ovom dijelu Europe: Hrvati jesu kreativni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8544AE-91DF-44D8-BF9F-4CB0B469E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11455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1896.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5D27A1-BDB2-4C1D-A471-95340AB42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00325" y="2124075"/>
            <a:ext cx="8810625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prikazan prvi film u Zagrebu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ED27F2-40D2-4C61-90F1-BC5FBCEFF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905125"/>
            <a:ext cx="11020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F9672C-86A7-4D71-B013-D698453FB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95275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1917.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A5A988-8CFE-45A5-8EB6-D915306C3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00325" y="2962275"/>
            <a:ext cx="8810625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premijera prvog hrvatskog filma (Brcko u Zagrebu Arnošta</a:t>
            </a:r>
          </a:p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Grunda)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C2146F-9E76-4878-8943-1A519638C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3743325"/>
            <a:ext cx="11020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9A0763-DF14-4624-BA62-D8FBADD06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379095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1926.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3506BB-863E-4D00-B246-25021322A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00325" y="3800475"/>
            <a:ext cx="8810625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Radio Zagreb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E3428B-2E9F-47C9-A675-8703FAC98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581525"/>
            <a:ext cx="11020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E1F63B-0A6C-41BD-B787-FB33EFC29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62915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1953.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4A4D25-8293-4EF7-8837-17BF1027F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00325" y="4638675"/>
            <a:ext cx="8810625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Zagrebački festival (dvije godine nakon San Rema i dvije godine</a:t>
            </a:r>
          </a:p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prije Eurosonga)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C40A07-804D-410B-823B-F0ACA6AD8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5419725"/>
            <a:ext cx="11020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3FBB40-1A0D-4C15-9D10-645B447E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546735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1954.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80FB5B-BC1F-40FF-9ECB-F63188A48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00325" y="5476875"/>
            <a:ext cx="8810625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Pulski filmski festival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D96403-145D-404B-A43D-6CB945585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73626601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e88843115a4647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0289E0-2888-4E4B-A06F-260360026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FCCE7F-352C-42F5-A832-29DF29236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C7C408-B599-4D2B-BAF4-B5CBBD52D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3CA7B6-E50F-4802-AC59-79C46FC85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92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Pokretači trendova u ovom dijelu Europe: Hrvati jesu kreativni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3EFE36-D07A-4E5D-B88A-3C2CF6049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11455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1956.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2F4872-AA13-4255-A87C-310670F6A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00325" y="2124075"/>
            <a:ext cx="881062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Televizija Zagreb (HRT)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B6C485-DB83-479C-A3C2-1DA4D34A6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3095625"/>
            <a:ext cx="11020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593CB5-2011-4308-ABDD-B8ACAB6F8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314325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1958.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A5EEF5-F96F-45E4-AA54-4725D7D7F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00325" y="3152775"/>
            <a:ext cx="881062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Opatijski festival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DEED21-A942-46CD-9AEF-90D1295A0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124325"/>
            <a:ext cx="11020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07B62F-8B7E-480D-AE40-5C5332949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219575"/>
            <a:ext cx="109442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EXAT 51 (1951.–1956.), Gorgona (1959.–1966.) i Nove tendencije (1961.–1973.)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7251FB-A161-4ECA-B402-116D9F595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5153025"/>
            <a:ext cx="11020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CE1AF6-6115-44E4-B0B8-7EE69193A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5200650"/>
            <a:ext cx="1809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360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1962.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AC8DA0-E811-4D14-9BB0-32D452242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00325" y="5210175"/>
            <a:ext cx="881062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Surogat Dušana Vukotića i prvi Oscar za crtani film izvan SAD-a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B96CD2-DE9B-4214-B501-0486BE5AA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45750717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717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31493324ee4c9f"/>
          <a:stretch xmlns:a="http://schemas.openxmlformats.org/drawingml/2006/main"/>
        </p:blipFill>
        <p:spPr>
          <a:xfrm xmlns:a="http://schemas.openxmlformats.org/drawingml/2006/main">
            <a:off x="533400" y="355314"/>
            <a:ext cx="1390650" cy="38474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03530B-6206-4C07-9DCA-AA2B4A555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720000">
            <a:off x="9410700" y="2209800"/>
            <a:ext cx="1981200" cy="198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133350">
            <a:solidFill>
              <a:srgbClr val="ED202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497BDF-E612-48D9-8493-F8248F0F5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87000" y="4514850"/>
            <a:ext cx="8572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A07152-5C67-4AE0-9E3F-4AB580795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114550"/>
            <a:ext cx="8810625" cy="3543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3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53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Kakav je imidž (brend)</a:t>
            </a:r>
          </a:p>
          <a:p xmlns:a="http://schemas.openxmlformats.org/drawingml/2006/main">
            <a:pPr>
              <a:defRPr sz="53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53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Hrvatske u svijetu danas?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B57A08-9424-4F96-8980-55317E6C1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09259048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8d15b85f1d485b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0D25E9-671F-460C-A4B3-9C56D7950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1F4695-CF0E-4D41-B193-00524E0F6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CF8159-F3BD-455A-B8DB-C53B71EF2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94D77E-0A05-4C60-9A46-C669C14FC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352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Kako Hrvatska stoji na globalnim brend indeksima?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C7933F-F317-4CA6-8531-A8E443B02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047875"/>
            <a:ext cx="11020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8C553C-61DD-4D4C-A071-6A040886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95525"/>
            <a:ext cx="10382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Brand Finance Nation Brand 2025. – </a:t>
            </a:r>
            <a:r>
              <a:rPr sz="25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71.</a:t>
            </a:r>
            <a:r>
              <a: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 od 193.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D17919-42E1-418B-89EB-2E5067B7A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3057525"/>
            <a:ext cx="11020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031F18-CA77-4B52-BE7A-710D09EAC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3305175"/>
            <a:ext cx="10382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Brand Finance Soft Power 2025. – </a:t>
            </a:r>
            <a:r>
              <a:rPr sz="25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48</a:t>
            </a:r>
            <a:r>
              <a: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 od 193.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093B12-282F-4632-810F-523DA0BC7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067175"/>
            <a:ext cx="11020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89E594-7072-4000-8140-FE3D0CDAA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314825"/>
            <a:ext cx="10382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Good Country Indeks 2025. – </a:t>
            </a:r>
            <a:r>
              <a:rPr sz="25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40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243758-08BB-454B-9CA9-83607FA6D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5076825"/>
            <a:ext cx="110204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9D7BC3-03A2-458A-8323-713D6C823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5324475"/>
            <a:ext cx="10382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World Happiness Report 2026. – </a:t>
            </a:r>
            <a:r>
              <a:rPr sz="25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70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A0EB86-819B-44E8-AE86-349C51235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71867340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4e68502146436c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669159-6B3D-4BE4-AB62-F076D741C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4AAC02-68B5-4472-BEAF-66707E174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30D317-A2AD-464E-A7CD-186EC3F5F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0EE003-EE36-44E3-8EE0-CE1C8AA94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1333500"/>
            <a:ext cx="2647950" cy="426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913A0C-FFBA-4522-B16D-186D61E16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720000">
            <a:off x="1009650" y="2505075"/>
            <a:ext cx="1552575" cy="1552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66675">
            <a:solidFill>
              <a:srgbClr val="FFFFFF"/>
            </a:solidFill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95a3b28de141e6"/>
          <a:stretch xmlns:a="http://schemas.openxmlformats.org/drawingml/2006/main"/>
        </p:blipFill>
        <p:spPr>
          <a:xfrm xmlns:a="http://schemas.openxmlformats.org/drawingml/2006/main">
            <a:off x="3381375" y="1284982"/>
            <a:ext cx="8181975" cy="4602361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87B40D-E4A4-497E-A2A0-07CAE2313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02779682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27372beb634f50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B5D75B-80EA-465E-B3A7-688BB8B40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EB6BC1-0E44-48A5-9B8D-00A608C99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243015-F8DB-4A9E-94B2-A844E061B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EBE426-FA6B-4158-BDD6-2169A276C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2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52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GII 2025.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846E07-CE38-4E54-90A9-C982E792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162175"/>
            <a:ext cx="341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D081E7-1486-424A-B90D-6413E8CC5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76475"/>
            <a:ext cx="33813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8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58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40.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109775-81F0-4204-B113-679DD5C0C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3295650"/>
            <a:ext cx="335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Hrvatska u ukupnom</a:t>
            </a:r>
          </a:p>
          <a:p xmlns:a="http://schemas.openxmlformats.org/drawingml/2006/main">
            <a:pPr>
              <a:def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poretku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00E708-F53F-41FE-9EA8-0BA3EFBA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33875" y="2162175"/>
            <a:ext cx="341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401D0B-95D3-4A99-AAAB-9F9963F89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33875" y="2276475"/>
            <a:ext cx="33813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8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58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44.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BD30B2-7037-422D-B004-ACAC776CE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33875" y="3295650"/>
            <a:ext cx="335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po kreativnim outputima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CD1348-59DA-465B-B5E8-527D29636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34350" y="2162175"/>
            <a:ext cx="341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08D460-CEF4-4620-9734-081B08FB7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34350" y="2276475"/>
            <a:ext cx="33813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8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58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16.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18984D-2ABA-4405-B27A-3516DA460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34350" y="3295650"/>
            <a:ext cx="335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po kvaliteti izvoza</a:t>
            </a:r>
          </a:p>
          <a:p xmlns:a="http://schemas.openxmlformats.org/drawingml/2006/main">
            <a:pPr>
              <a:def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kulturnih i kreativnih</a:t>
            </a:r>
          </a:p>
          <a:p xmlns:a="http://schemas.openxmlformats.org/drawingml/2006/main">
            <a:pPr>
              <a:def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usluga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6D1D9C-EF54-4591-9652-623E92C02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257675"/>
            <a:ext cx="341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D44A25-5FB0-4B00-AA12-CE5097D4F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371975"/>
            <a:ext cx="33813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8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58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56.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0DF2DB-5773-45DC-B7C7-97BAF7B96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5391150"/>
            <a:ext cx="335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po razini izvoza kreativnih</a:t>
            </a:r>
          </a:p>
          <a:p xmlns:a="http://schemas.openxmlformats.org/drawingml/2006/main">
            <a:pPr>
              <a:def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dobara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4E70A8-4CD8-4AD6-9394-17DECE357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33875" y="4257675"/>
            <a:ext cx="341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E7A486-1E16-4730-8E0D-1E4666502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33875" y="4371975"/>
            <a:ext cx="33813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8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58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14.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C5C8F8-3C51-4E05-9B35-4CAC32A6E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33875" y="5391150"/>
            <a:ext cx="335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po igranim filmovima po</a:t>
            </a:r>
          </a:p>
          <a:p xmlns:a="http://schemas.openxmlformats.org/drawingml/2006/main">
            <a:pPr>
              <a:def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stanovniku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FE5083-1FA7-4DBF-A6D7-752331463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34350" y="4257675"/>
            <a:ext cx="3419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FDAF51-C802-4F39-848E-E61CA8C1C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34350" y="4371975"/>
            <a:ext cx="33813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8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58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75.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3749DF-7A5C-4470-8F30-5EEEBB69C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34350" y="5391150"/>
            <a:ext cx="335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globalna vrijednost</a:t>
            </a:r>
          </a:p>
          <a:p xmlns:a="http://schemas.openxmlformats.org/drawingml/2006/main">
            <a:pPr>
              <a:def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0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hrvatskih brendova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37E07E-1C68-4B3C-8047-0955F0AD7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6443307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1ccc0caec34d56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FF7C78-9581-4F23-8300-746E2DF8F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BC7CED-4736-4197-A1A3-2C64A9C1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94A1D3-203D-4639-94B7-BCE5B0181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635DBB-2F3A-4B2A-8ED5-CD516B14B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487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Quality of Life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00dac47073407f"/>
          <a:stretch xmlns:a="http://schemas.openxmlformats.org/drawingml/2006/main"/>
        </p:blipFill>
        <p:spPr>
          <a:xfrm xmlns:a="http://schemas.openxmlformats.org/drawingml/2006/main">
            <a:off x="9294971" y="952500"/>
            <a:ext cx="1603057" cy="9429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A36A78-24A6-4EE0-864E-854AAF3F5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47900"/>
            <a:ext cx="11029950" cy="393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d8c0b2c1314e09"/>
          <a:stretch xmlns:a="http://schemas.openxmlformats.org/drawingml/2006/main"/>
        </p:blipFill>
        <p:spPr>
          <a:xfrm xmlns:a="http://schemas.openxmlformats.org/drawingml/2006/main">
            <a:off x="2619375" y="2143125"/>
            <a:ext cx="6858000" cy="385762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D07708-1685-4DE2-96E1-882E76D0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33619143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2a358c12b64df6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89DBA8-841C-4B06-AEE6-BCAA9C1AD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425E22-19D2-4894-9991-4E33CD4CE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3CF668-4185-4F0C-954F-79728CBCB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2F2A38-B99E-4162-86D8-BB6B40D0E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095500"/>
            <a:ext cx="5191125" cy="3038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3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63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Quality</a:t>
            </a:r>
          </a:p>
          <a:p xmlns:a="http://schemas.openxmlformats.org/drawingml/2006/main">
            <a:pPr>
              <a:defRPr sz="63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63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of</a:t>
            </a:r>
          </a:p>
          <a:p xmlns:a="http://schemas.openxmlformats.org/drawingml/2006/main">
            <a:pPr>
              <a:defRPr sz="63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63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Life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96B499-2E58-4696-9B1B-748A4679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38875" y="1104900"/>
            <a:ext cx="5238750" cy="523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8033904a81455c"/>
          <a:stretch xmlns:a="http://schemas.openxmlformats.org/drawingml/2006/main"/>
        </p:blipFill>
        <p:spPr>
          <a:xfrm xmlns:a="http://schemas.openxmlformats.org/drawingml/2006/main">
            <a:off x="7267930" y="1000125"/>
            <a:ext cx="3190164" cy="53435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B55B22-81AA-4DC7-804F-C9B1D0499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52915777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b8f1bd735041d3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48167F-429D-40DF-831C-7BB7FE134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37696F-FE90-48FB-96DC-5EBAEA808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A5BD71-0BD4-46B9-B1D5-029FBCEC9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A95555-3466-4F2A-A170-6959DC140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095500"/>
            <a:ext cx="11029950" cy="3181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1fd33fd49f4700"/>
          <a:stretch xmlns:a="http://schemas.openxmlformats.org/drawingml/2006/main"/>
        </p:blipFill>
        <p:spPr>
          <a:xfrm xmlns:a="http://schemas.openxmlformats.org/drawingml/2006/main">
            <a:off x="3930410" y="2276475"/>
            <a:ext cx="4188305" cy="279082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FF8E69-ECA8-40FD-8CA0-E594C2041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91650" y="1000125"/>
            <a:ext cx="238125" cy="23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10A112-955E-45D0-B445-F1EF4A3E9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44100" y="1000125"/>
            <a:ext cx="238125" cy="23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92FE95-6568-41FF-8E22-E15FA09DC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67875" y="1276350"/>
            <a:ext cx="238125" cy="23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95244E-76D2-41ED-B2F4-E813FAC1B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91650" y="1552575"/>
            <a:ext cx="238125" cy="23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C86B4F-DFB9-47DE-8ABB-496D873C4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44100" y="1552575"/>
            <a:ext cx="238125" cy="23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2E8463-9FE5-405A-82AE-E6ED59F1A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720000">
            <a:off x="10220325" y="1276350"/>
            <a:ext cx="238125" cy="23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0C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22509A-0483-49C5-AB95-8180656CF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0">
            <a:off x="9667875" y="1828800"/>
            <a:ext cx="238125" cy="23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906F7F-86AC-467F-9541-D2004BC07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2984415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4256717d0f401c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07EC6A-7A76-4203-B5C5-4A63047A7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5D0C70-29B8-4BFF-89A3-8AA170E45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3F2FFD-79B4-455B-A8C5-11E047979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66103C-0C58-4710-80A0-0134F4144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1743075"/>
            <a:ext cx="5829300" cy="417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BAD2A3-756A-4E3C-A089-90F6373C1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90575" y="2076450"/>
            <a:ext cx="5334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3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83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34.</a:t>
            </a:r>
          </a:p>
          <a:p xmlns:a="http://schemas.openxmlformats.org/drawingml/2006/main">
            <a:pPr>
              <a:defRPr sz="83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83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Hrvatska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d7ec63beac49a2"/>
          <a:stretch xmlns:a="http://schemas.openxmlformats.org/drawingml/2006/main"/>
        </p:blipFill>
        <p:spPr>
          <a:xfrm xmlns:a="http://schemas.openxmlformats.org/drawingml/2006/main">
            <a:off x="7048386" y="1076325"/>
            <a:ext cx="4172178" cy="52387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7AA31E-75CA-4779-9817-0C32D6250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53492791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14b5faef214402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E9151D-9ECF-4220-9EDC-E8922DF02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7A1763-662F-45D0-8B4D-468AFA844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372AEC-E7F2-4520-A3EF-1D4E1FEBE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952CFC-80D3-4EE4-B667-466869E20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200" y="1162050"/>
            <a:ext cx="11277600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c422213f1b46f3"/>
          <a:stretch xmlns:a="http://schemas.openxmlformats.org/drawingml/2006/main"/>
        </p:blipFill>
        <p:spPr>
          <a:xfrm xmlns:a="http://schemas.openxmlformats.org/drawingml/2006/main">
            <a:off x="619125" y="1273231"/>
            <a:ext cx="10944225" cy="5064013"/>
          </a:xfrm>
          <a:prstGeom xmlns:a="http://schemas.openxmlformats.org/drawingml/2006/main" prst="rect">
            <a:avLst/>
          </a:prstGeom>
        </p:spPr>
      </p:pic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15e97fd9024efb"/>
          <a:stretch xmlns:a="http://schemas.openxmlformats.org/drawingml/2006/main"/>
        </p:blipFill>
        <p:spPr>
          <a:xfrm xmlns:a="http://schemas.openxmlformats.org/drawingml/2006/main">
            <a:off x="9788525" y="5232868"/>
            <a:ext cx="1492624" cy="665501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14C8D3-8220-4C57-B96C-F644D91D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72080633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47c26f5a964467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E3C8DB-DEDC-4A91-A4F7-72C96E7D4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471F09-5087-41F8-A201-973386B62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F3A105-B9C7-4FDF-9739-9E2708E24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83FDD8-1387-4A5F-8169-07F8EA10B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1162050"/>
            <a:ext cx="3705225" cy="4772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65FFB2-EF9E-4FDF-B0D8-AA839B11F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2025" y="2143125"/>
            <a:ext cx="6477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8A3DA8-6100-4043-BE29-9B5D63418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333625" y="2143125"/>
            <a:ext cx="6477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E6B587-F28E-405F-87DB-D8A6880C8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47825" y="2828925"/>
            <a:ext cx="6477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D79CE1-72E6-4A89-B646-0C85A01D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2025" y="3514725"/>
            <a:ext cx="6477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93AA48-9BD3-4E0F-BA49-EE79F7A48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333625" y="3514725"/>
            <a:ext cx="6477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93D4EF-4F0F-4977-8FE0-5AF18430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720000">
            <a:off x="3019425" y="2828925"/>
            <a:ext cx="6477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BF1FAD-5250-40DE-8E93-BB2E768F2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0">
            <a:off x="1647825" y="4200525"/>
            <a:ext cx="6477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1490f2b85e4655"/>
          <a:stretch xmlns:a="http://schemas.openxmlformats.org/drawingml/2006/main"/>
        </p:blipFill>
        <p:spPr>
          <a:xfrm xmlns:a="http://schemas.openxmlformats.org/drawingml/2006/main">
            <a:off x="5767638" y="1019175"/>
            <a:ext cx="4466724" cy="523875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DAABAB-F0B8-4ACB-ABDE-5FFF6FB25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492294482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954c8c97674baf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D39472-9885-4189-B19E-F73E34F58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593C66-1D31-4E24-8F5A-32690978A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C04442-FABF-4BD9-9876-5E1EA8A2C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4647EF-FAEC-4DA1-876C-FBC7B0D6E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72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4725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28. Kultura i turizam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384821-FC79-4584-B2E1-53387BBA6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76475"/>
            <a:ext cx="11029950" cy="392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3e0ad973d2426e"/>
          <a:stretch xmlns:a="http://schemas.openxmlformats.org/drawingml/2006/main"/>
        </p:blipFill>
        <p:spPr>
          <a:xfrm xmlns:a="http://schemas.openxmlformats.org/drawingml/2006/main">
            <a:off x="2551642" y="2114550"/>
            <a:ext cx="6993467" cy="39338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CD0AEA-7369-4848-91FC-0BCDD7CF8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063725073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dd6c504e20437c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9D031F-EA20-4432-9FAC-3245822A8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98D469-2EFE-4B9D-9F8A-32E30AFC8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F04567-8183-4CA8-A0E3-B3BA6C129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AFB594-884B-4770-9B6A-8D9ACB3BB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45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Kultura i turizam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391069-9990-498F-AA13-7AA1FCBC2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42925" y="2333625"/>
            <a:ext cx="66675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18DD17-680E-4E94-9065-86C4EC376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86500" y="2333625"/>
            <a:ext cx="666750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C57FB5-C95A-4B4A-8F36-D9393B712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705100"/>
            <a:ext cx="49815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7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Globalni utjecaj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BCBCF8-C7CC-4E86-8A23-2BF95EB41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3533775"/>
            <a:ext cx="4867275" cy="431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Kreativni izvoz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5503A7-B5E7-4197-BE41-5E1443B84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155281"/>
            <a:ext cx="4867275" cy="431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Intelektualno vlasništvo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F4C947-E6EC-484D-ACD8-A09FE95C1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776788"/>
            <a:ext cx="4867275" cy="431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Broj dobitnika Nobelove nagrade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52D82E-9691-45E2-A2F2-DD8C06C79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86500" y="2705100"/>
            <a:ext cx="52673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7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Baština i kulturne atrakcije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D776CD-1AD9-4D90-AD4C-AFAEC5750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86500" y="3648075"/>
            <a:ext cx="5267325" cy="431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Jezična raznolikost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44CA1F-B60A-4C6A-B035-9D1BA11FF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86500" y="4193381"/>
            <a:ext cx="5267325" cy="431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Muzeji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9B6A3D-B204-4EE5-9926-AB8247BCE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86500" y="4738688"/>
            <a:ext cx="5267325" cy="431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Turističke atrakcije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082634-6C24-45AF-B7E4-0D10BFCA1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86500" y="5283994"/>
            <a:ext cx="5267325" cy="431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Destinacije za odmor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829AAA-320B-4229-9F73-F4B958CE4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86500" y="5829300"/>
            <a:ext cx="5267325" cy="431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1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Spomenici pod zaštitom UNESCO-a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C8C159-137E-473C-AA15-7DF2E37DC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459280105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9502a8e1a641dc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42983C-38E9-4862-897A-D7EF19DB9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2016BC-5B3B-43EA-B29A-E435B1EFC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DF5882-5878-41BA-931B-1D1A97FF7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72A0A9-9368-4B05-909D-89FC88E51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Dijagnoza snage brenda Hrvatske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B0A34E-4B94-4C94-BA35-764589D27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19325"/>
            <a:ext cx="52006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3525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Hrvatska je snažan</a:t>
            </a:r>
          </a:p>
          <a:p xmlns:a="http://schemas.openxmlformats.org/drawingml/2006/main">
            <a:pPr>
              <a:defRPr sz="3525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3525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turistički brend.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4BC4B7-C39D-4FC0-8AD8-784F5DA00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000500"/>
            <a:ext cx="5105400" cy="1685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Lijepa i raznolika priroda i turizam</a:t>
            </a:r>
          </a:p>
          <a:p xmlns:a="http://schemas.openxmlformats.org/drawingml/2006/main">
            <a:pPr>
              <a:def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su glavne poluge za visoko</a:t>
            </a:r>
          </a:p>
          <a:p xmlns:a="http://schemas.openxmlformats.org/drawingml/2006/main">
            <a:pPr>
              <a:def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rangiranje brenda.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0D7330-9EDC-40D7-89FA-462870BA1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86475" y="2171700"/>
            <a:ext cx="19050" cy="394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2C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72C34F-C39A-44A9-90D8-17C452C08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81775" y="2314575"/>
            <a:ext cx="496252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Globalni brend Hrvatske i dalje</a:t>
            </a:r>
          </a:p>
          <a:p xmlns:a="http://schemas.openxmlformats.org/drawingml/2006/main">
            <a:pPr>
              <a:def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počiva na ljepotama prirode,</a:t>
            </a:r>
          </a:p>
          <a:p xmlns:a="http://schemas.openxmlformats.org/drawingml/2006/main">
            <a:pPr>
              <a:def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suncu, moru i baštini.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5D852E-0BDD-413C-B972-1595F6A64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81775" y="4371975"/>
            <a:ext cx="4962525" cy="1647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Kultura pomaže brendu kroz</a:t>
            </a:r>
          </a:p>
          <a:p xmlns:a="http://schemas.openxmlformats.org/drawingml/2006/main">
            <a:pPr>
              <a:def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baštinu i povijesni ugođaj, a ne</a:t>
            </a:r>
          </a:p>
          <a:p xmlns:a="http://schemas.openxmlformats.org/drawingml/2006/main">
            <a:pPr>
              <a:def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kroz suvremenu kreativnu</a:t>
            </a:r>
          </a:p>
          <a:p xmlns:a="http://schemas.openxmlformats.org/drawingml/2006/main">
            <a:pPr>
              <a:def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475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industriju.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EE9EAB-67EA-41B4-8EE8-4A3E54DD9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1120801501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b144613b0e4599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969007-878F-40C9-8440-B8D120689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55DA9F-FF1F-471F-9BAD-2DD7606A4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F6ECAA-1DB2-431E-979F-93B7725A5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8A2D2D-BBF4-4AA3-9415-1DC1DEC65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Dijagnoza snage brenda Hrvatske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8FACFF-191C-4996-A02C-0EE7E4773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428875"/>
            <a:ext cx="76200" cy="3590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6FBB35-6E34-4C1D-B0DF-34429DD58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" y="2295525"/>
            <a:ext cx="10334625" cy="1443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Reputacija je bolja od poznatosti – tko dođe u Hrvatsku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postaje njezin promotor, a ostali prilično stereotipno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doživljavaju Hrvatsku (problem je u nedovoljnoj širini slike).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A0724E-E9C5-4FC0-A163-510F46ED7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" y="4167188"/>
            <a:ext cx="10334625" cy="14430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Funkcioniranje institucija, razina izvoznih brendova, slab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globalni utjecaj i nezadovoljstvo građana (subjektivni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osjećaj sreće) ruše snagu brenda.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E34E68-5D92-4284-B4E2-B163080C3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842376011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1717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66b6af3d79433b"/>
          <a:stretch xmlns:a="http://schemas.openxmlformats.org/drawingml/2006/main"/>
        </p:blipFill>
        <p:spPr>
          <a:xfrm xmlns:a="http://schemas.openxmlformats.org/drawingml/2006/main">
            <a:off x="533400" y="355314"/>
            <a:ext cx="1390650" cy="38474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19B791-41CD-4979-9C70-815CC9F7C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4B6772-38EF-4E7C-B345-8A5577629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5D53C2-D053-4C1C-90B7-724EC8A34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0EA0B2-5368-4A45-B1D5-4FC427A9F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Dijagnoza snage brenda Hrvatske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5F8674-595C-4FCA-9F02-331988E7A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840000">
            <a:off x="10220325" y="1076325"/>
            <a:ext cx="866775" cy="866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7082BA-2EB3-404F-9692-A0FE3D843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400300"/>
            <a:ext cx="10582275" cy="1585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150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Hrvatska proizvodi više kulture i kreativnih proizvoda i</a:t>
            </a:r>
          </a:p>
          <a:p xmlns:a="http://schemas.openxmlformats.org/drawingml/2006/main">
            <a:pPr>
              <a:defRPr sz="3150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150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usluga nego što to svijet percipira kao hrvatski</a:t>
            </a:r>
          </a:p>
          <a:p xmlns:a="http://schemas.openxmlformats.org/drawingml/2006/main">
            <a:pPr>
              <a:defRPr sz="3150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150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kreativni brend.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56C4ED-EA88-476D-BDDB-6770E2670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4586288"/>
            <a:ext cx="10582275" cy="1585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150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Hrvatska se ne percipira kao kreativno mjesto gdje</a:t>
            </a:r>
          </a:p>
          <a:p xmlns:a="http://schemas.openxmlformats.org/drawingml/2006/main">
            <a:pPr>
              <a:defRPr sz="3150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150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nastaje suvremena kultura (čuvari bogate naslijeđene</a:t>
            </a:r>
          </a:p>
          <a:p xmlns:a="http://schemas.openxmlformats.org/drawingml/2006/main">
            <a:pPr>
              <a:defRPr sz="3150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150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baštine).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194FD7-5D4E-4392-B9B4-82EDFEBF8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267806973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04180b16ab41d0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2A5790-C621-4567-B222-FF86EDD5A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C5D553-D669-4980-8997-059341951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F8F5CC-1FCB-4F9A-89F2-94D8296DE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6D03B1-6B01-4681-BBB4-6600E61C5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Hrvati i kreativna industrija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225143-07AC-4739-BDF9-1DEF3A83D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333625"/>
            <a:ext cx="5200650" cy="3562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Prema Eurobarometru iz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2025. samo </a:t>
            </a:r>
            <a:r>
              <a:rPr sz="28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68%</a:t>
            </a: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 hrvatskih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građana smatra da im kultura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obogaćuje život, naspram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8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79%</a:t>
            </a: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 koliko je prosjek EU.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3F7000-DAFF-4767-B3FB-1AC067AE4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34150" y="2333625"/>
            <a:ext cx="5019675" cy="3562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Čak </a:t>
            </a:r>
            <a:r>
              <a:rPr sz="2850" b="1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43%</a:t>
            </a: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 hrvatskih građana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nije upoznato s pojmom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„kreativnih i kulturnih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industrija”, iako mnogi</a:t>
            </a:r>
          </a:p>
          <a:p xmlns:a="http://schemas.openxmlformats.org/drawingml/2006/main">
            <a:pPr>
              <a:def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8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koriste njihove proizvode.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BF3273-5830-4DB5-9640-6556CA996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19800" y="2324100"/>
            <a:ext cx="28575" cy="3457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EFBDA2-10D9-419B-818D-BEFA00318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741010979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873b2973874729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1F4CD1-A0D6-4E1C-9DA9-C5307B1D9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9660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A0B8AC-62AA-468F-91B1-574DA794B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15675" y="552450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9D880E-BAA8-4205-9A40-CCB9BB4DA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34750" y="333375"/>
            <a:ext cx="21907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675C31-032A-4D16-9A1A-4B19DB075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990600"/>
            <a:ext cx="111252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Hrvati i kreativna industrija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86DD18-7F9C-4097-BA05-E732449E8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5825" y="2209800"/>
            <a:ext cx="105346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Javnost „konzumira” sektor, ali ga ne prepoznaje, niti vrednuje kao</a:t>
            </a:r>
          </a:p>
          <a:p xmlns:a="http://schemas.openxmlformats.org/drawingml/2006/main">
            <a:pPr>
              <a:def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razvojnu komponentu hrvatskog gospodarstva.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CC0640-E8B5-4F03-AAF8-BC1EE550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5825" y="3400425"/>
            <a:ext cx="10534650" cy="13001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Potencijal kreativne industrije se prepoznaje sporadično i</a:t>
            </a:r>
          </a:p>
          <a:p xmlns:a="http://schemas.openxmlformats.org/drawingml/2006/main">
            <a:pPr>
              <a:def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pojedinačno po područjima, ali nije pretvoren u međunarodno</a:t>
            </a:r>
          </a:p>
          <a:p xmlns:a="http://schemas.openxmlformats.org/drawingml/2006/main">
            <a:pPr>
              <a:def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atraktivnu priču.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C3C589-EA15-47FE-9B91-3A082562A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5825" y="4995863"/>
            <a:ext cx="10534650" cy="13001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Važno je osvješćivanje potencijala kreativne industrije u zemlji, te</a:t>
            </a:r>
          </a:p>
          <a:p xmlns:a="http://schemas.openxmlformats.org/drawingml/2006/main">
            <a:pPr>
              <a:def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stvaranje zajedničkog brenda Kreativne Hrvatske prema</a:t>
            </a:r>
          </a:p>
          <a:p xmlns:a="http://schemas.openxmlformats.org/drawingml/2006/main">
            <a:pPr>
              <a:def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2550" b="0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inozemstvu.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0ECE73-9AE2-4C33-81C1-ABE1DDC7B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371725"/>
            <a:ext cx="76200" cy="3552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BE7C9F-6F69-4D6D-9A5E-C7F637E99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2076499631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2de02c85064ea1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01DF5D-B3A2-4294-85C5-C34CFBD84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1057275"/>
            <a:ext cx="857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31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Zaključak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3F28B6-4BAA-4538-AF60-02102AFEE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720000">
            <a:off x="9763125" y="2543175"/>
            <a:ext cx="165735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1A6A2A-BDDE-44BB-93CE-0702F017B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382250" y="4648200"/>
            <a:ext cx="847725" cy="847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717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093E07-BFBC-43E2-9F9C-A2BBCCDAB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390775"/>
            <a:ext cx="8724900" cy="3486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Ne treba „izmišljati” novi brend Hrvatske</a:t>
            </a:r>
          </a:p>
          <a:p xmlns:a="http://schemas.openxmlformats.org/drawingml/2006/main">
            <a:pPr>
              <a:def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već samo proširiti kvalitetu postojećeg -</a:t>
            </a:r>
          </a:p>
          <a:p xmlns:a="http://schemas.openxmlformats.org/drawingml/2006/main">
            <a:pPr>
              <a:def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s lijepe obale i bogate baštine na film,</a:t>
            </a:r>
          </a:p>
          <a:p xmlns:a="http://schemas.openxmlformats.org/drawingml/2006/main">
            <a:pPr>
              <a:def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dizajn, glazbu, kazalište, kreativne</a:t>
            </a:r>
          </a:p>
          <a:p xmlns:a="http://schemas.openxmlformats.org/drawingml/2006/main">
            <a:pPr>
              <a:def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345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usluge, suvremeni način života…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02A23B-6A59-4F19-8813-7A4B303F6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63615E"/>
                </a:solidFill>
                <a:latin typeface="Space Grotesk"/>
                <a:ea typeface="Space Grotesk"/>
                <a:cs typeface="Space Grotesk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1067314384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ED20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5b22abc7964eef"/>
          <a:stretch xmlns:a="http://schemas.openxmlformats.org/drawingml/2006/main"/>
        </p:blipFill>
        <p:spPr>
          <a:xfrm xmlns:a="http://schemas.openxmlformats.org/drawingml/2006/main">
            <a:off x="533400" y="355314"/>
            <a:ext cx="1390650" cy="38474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15C251-2A57-46BA-A63A-651D47DA6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1057275"/>
            <a:ext cx="857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15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Zaključak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D97C9B-388B-4CC8-9297-A3EB18CE9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600000">
            <a:off x="9972675" y="2590800"/>
            <a:ext cx="1362075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85725">
            <a:solidFill>
              <a:srgbClr val="FFFF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731C8B-DCD6-4555-9C21-875D46DBF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352675"/>
            <a:ext cx="8905875" cy="3590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7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427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I to činiti toliko skladno, glasno i</a:t>
            </a:r>
          </a:p>
          <a:p xmlns:a="http://schemas.openxmlformats.org/drawingml/2006/main">
            <a:pPr>
              <a:defRPr sz="427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427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uporno, da svijet zamijeti, a</a:t>
            </a:r>
          </a:p>
          <a:p xmlns:a="http://schemas.openxmlformats.org/drawingml/2006/main">
            <a:pPr>
              <a:defRPr sz="427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427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globalni indeksi prepoznaju kao</a:t>
            </a:r>
          </a:p>
          <a:p xmlns:a="http://schemas.openxmlformats.org/drawingml/2006/main">
            <a:pPr>
              <a:defRPr sz="427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427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značajan i važan doprinos</a:t>
            </a:r>
          </a:p>
          <a:p xmlns:a="http://schemas.openxmlformats.org/drawingml/2006/main">
            <a:pPr>
              <a:defRPr sz="427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427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globalnom tržištu.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50F82A-E5BF-4518-A23B-B4669F715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1320117013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1717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27a57f60574749"/>
          <a:stretch xmlns:a="http://schemas.openxmlformats.org/drawingml/2006/main"/>
        </p:blipFill>
        <p:spPr>
          <a:xfrm xmlns:a="http://schemas.openxmlformats.org/drawingml/2006/main">
            <a:off x="533400" y="355314"/>
            <a:ext cx="1390650" cy="38474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CF13C4-FC42-45D4-B273-1BB79B1DA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1057275"/>
            <a:ext cx="857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150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Zaključak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6064E0-FFBC-4B19-9658-5FF38F978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6153150"/>
            <a:ext cx="14668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757C88-2888-4838-95C3-06356A887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400300"/>
            <a:ext cx="1102995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5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5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Bogate potencijale imamo, kreativnost i</a:t>
            </a:r>
          </a:p>
          <a:p xmlns:a="http://schemas.openxmlformats.org/drawingml/2006/main">
            <a:pPr>
              <a:defRPr sz="35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5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inovativnost dokazujemo stoljećima, tržište jest</a:t>
            </a:r>
          </a:p>
          <a:p xmlns:a="http://schemas.openxmlformats.org/drawingml/2006/main">
            <a:pPr>
              <a:defRPr sz="35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5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zagušeno, ali je uvijek otvoreno novom i</a:t>
            </a:r>
          </a:p>
          <a:p xmlns:a="http://schemas.openxmlformats.org/drawingml/2006/main">
            <a:pPr>
              <a:defRPr sz="35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3525" b="1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drukčijem… pa što čekamo? </a:t>
            </a:r>
            <a:r>
              <a:rPr sz="3525" b="1">
                <a:solidFill>
                  <a:srgbClr val="FFFFFF"/>
                </a:solidFill>
                <a:latin typeface="Wingdings"/>
                <a:ea typeface="Wingdings"/>
                <a:cs typeface="Wingdings"/>
              </a:rPr>
              <a:t>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830CBE-9714-426A-B6F6-BACA6776E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722395694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3465dee07d4d13"/>
          <a:stretch xmlns:a="http://schemas.openxmlformats.org/drawingml/2006/main"/>
        </p:blipFill>
        <p:spPr>
          <a:xfrm xmlns:a="http://schemas.openxmlformats.org/drawingml/2006/main">
            <a:off x="533400" y="267240"/>
            <a:ext cx="1390650" cy="56089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5D0D2A-E179-4A5B-9DA4-0B72E6598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05850" y="0"/>
            <a:ext cx="34861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202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21A4F5-4F71-4244-9FDC-F7D9285D3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63025" y="2257425"/>
            <a:ext cx="6286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C71A60-322D-4E29-9E96-259C67705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96525" y="2257425"/>
            <a:ext cx="6286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0F3D77-8A0F-481F-9BE3-223723E4C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29775" y="2924175"/>
            <a:ext cx="6286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B59A8B-54F8-4D33-BC62-E0ED7E526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63025" y="3590925"/>
            <a:ext cx="6286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865F08-970F-466B-80EB-475797755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96525" y="3590925"/>
            <a:ext cx="6286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07C3FA-69B3-45BB-B1F3-91229A742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720000">
            <a:off x="10963275" y="2924175"/>
            <a:ext cx="6286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A6DDDB-0D48-47D1-8FC5-358BD3F13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0">
            <a:off x="9629775" y="4257675"/>
            <a:ext cx="6286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E96DAA-B673-4C67-A267-376211A80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" y="2257425"/>
            <a:ext cx="7934325" cy="2457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9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69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Hvala vam na</a:t>
            </a:r>
          </a:p>
          <a:p xmlns:a="http://schemas.openxmlformats.org/drawingml/2006/main">
            <a:pPr>
              <a:defRPr sz="69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defRPr>
            </a:pPr>
            <a:r>
              <a:rPr sz="6900" b="1">
                <a:solidFill>
                  <a:srgbClr val="171717"/>
                </a:solidFill>
                <a:latin typeface="Space Grotesk"/>
                <a:ea typeface="Space Grotesk"/>
                <a:cs typeface="Space Grotesk"/>
              </a:rPr>
              <a:t>pozornosti!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C106C5-CB54-4CB2-B599-671DE2A5D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1025" y="5038725"/>
            <a:ext cx="77438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ED2028"/>
                </a:solidFill>
                <a:latin typeface="Space Grotesk"/>
                <a:ea typeface="Space Grotesk"/>
                <a:cs typeface="Space Grotesk"/>
              </a:defRPr>
            </a:pPr>
            <a:r>
              <a:rPr sz="2625" b="0">
                <a:solidFill>
                  <a:srgbClr val="ED2028"/>
                </a:solidFill>
                <a:latin typeface="Space Grotesk"/>
                <a:ea typeface="Space Grotesk"/>
                <a:cs typeface="Space Grotesk"/>
              </a:rPr>
              <a:t>bozo.skoko@algebra.hr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0da556797e4da5"/>
          <a:stretch xmlns:a="http://schemas.openxmlformats.org/drawingml/2006/main"/>
        </p:blipFill>
        <p:spPr>
          <a:xfrm xmlns:a="http://schemas.openxmlformats.org/drawingml/2006/main">
            <a:off x="581025" y="5810250"/>
            <a:ext cx="2095500" cy="733425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624FC4-4424-40A7-8CA4-F645F005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96625" y="636270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defRPr>
            </a:pPr>
            <a:r>
              <a:rPr sz="1275" b="0">
                <a:solidFill>
                  <a:srgbClr val="FFFFFF"/>
                </a:solidFill>
                <a:latin typeface="Space Grotesk"/>
                <a:ea typeface="Space Grotesk"/>
                <a:cs typeface="Space Grotesk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16453833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2026-09-23T10:37:37.1320000Z</dcterms:created>
  <dcterms:modified xsi:type="dcterms:W3CDTF">2026-09-23T10:37:37.1320000Z</dcterms:modified>
</coreProperties>
</file>